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3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3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3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8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9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8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9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3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9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9306-D588-4650-820C-BC334D474CA7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86C8-F110-4A9A-933A-BC18B9687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3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633" y="0"/>
            <a:ext cx="11621191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zh-CN" sz="2800" b="1" dirty="0">
              <a:latin typeface="Comic Sans MS" pitchFamily="66" charset="0"/>
            </a:endParaRPr>
          </a:p>
          <a:p>
            <a:endParaRPr lang="en-GB" altLang="zh-CN" sz="2400" b="1" dirty="0">
              <a:latin typeface="Comic Sans MS" pitchFamily="66" charset="0"/>
            </a:endParaRPr>
          </a:p>
          <a:p>
            <a:endParaRPr lang="en-GB" altLang="zh-CN" sz="2400" b="1" dirty="0">
              <a:latin typeface="Comic Sans MS" pitchFamily="66" charset="0"/>
            </a:endParaRPr>
          </a:p>
          <a:p>
            <a:r>
              <a:rPr lang="en-GB" altLang="zh-CN" sz="2400" b="1" dirty="0" smtClean="0">
                <a:latin typeface="Comic Sans MS" pitchFamily="66" charset="0"/>
              </a:rPr>
              <a:t>In your exercise book, write the title and date, and then complete </a:t>
            </a:r>
            <a:r>
              <a:rPr lang="en-GB" altLang="zh-CN" sz="2400" b="1" dirty="0">
                <a:latin typeface="Comic Sans MS" pitchFamily="66" charset="0"/>
              </a:rPr>
              <a:t>the number sequences </a:t>
            </a:r>
            <a:r>
              <a:rPr lang="en-GB" altLang="zh-CN" sz="2400" b="1" dirty="0" smtClean="0">
                <a:latin typeface="Comic Sans MS" pitchFamily="66" charset="0"/>
              </a:rPr>
              <a:t>below (you just need to write the missing number):</a:t>
            </a:r>
            <a:endParaRPr lang="en-GB" altLang="zh-CN" sz="2400" b="1" dirty="0">
              <a:latin typeface="Comic Sans MS" pitchFamily="66" charset="0"/>
            </a:endParaRPr>
          </a:p>
          <a:p>
            <a:r>
              <a:rPr lang="en-GB" sz="2800" dirty="0">
                <a:latin typeface="Comic Sans MS" pitchFamily="66" charset="0"/>
                <a:ea typeface="KaiTi" pitchFamily="49" charset="-122"/>
              </a:rPr>
              <a:t>Example:</a:t>
            </a:r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一，二，三，</a:t>
            </a:r>
            <a:r>
              <a:rPr lang="zh-CN" altLang="en-US" sz="2800" b="1" u="sng" dirty="0">
                <a:latin typeface="KaiTi" pitchFamily="49" charset="-122"/>
                <a:ea typeface="KaiTi" pitchFamily="49" charset="-122"/>
              </a:rPr>
              <a:t>四</a:t>
            </a:r>
            <a:endParaRPr lang="zh-CN" altLang="en-US" sz="28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1.</a:t>
            </a:r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 二十，二十四，二十八， </a:t>
            </a:r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_____</a:t>
            </a:r>
            <a:endParaRPr lang="zh-CN" altLang="en-US" sz="28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2. </a:t>
            </a:r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十一，十三，十五，十七 </a:t>
            </a:r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_____</a:t>
            </a:r>
            <a:endParaRPr lang="zh-CN" altLang="en-US" sz="28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3. </a:t>
            </a:r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二，四，六，八，</a:t>
            </a:r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_____</a:t>
            </a:r>
            <a:endParaRPr lang="zh-CN" altLang="en-US" sz="28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4. </a:t>
            </a:r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十，十一，十二，十三，</a:t>
            </a:r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_____</a:t>
            </a:r>
            <a:endParaRPr lang="zh-CN" altLang="en-US" sz="28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5. </a:t>
            </a:r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二十，十八，十六，</a:t>
            </a:r>
            <a:r>
              <a:rPr lang="en-US" altLang="zh-CN" sz="2800" dirty="0">
                <a:latin typeface="KaiTi" pitchFamily="49" charset="-122"/>
                <a:ea typeface="KaiTi" pitchFamily="49" charset="-122"/>
              </a:rPr>
              <a:t>_____</a:t>
            </a:r>
            <a:endParaRPr lang="zh-CN" altLang="en-US" sz="28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800" dirty="0"/>
              <a:t> </a:t>
            </a:r>
          </a:p>
          <a:p>
            <a:endParaRPr lang="zh-CN" altLang="en-US" dirty="0"/>
          </a:p>
          <a:p>
            <a:r>
              <a:rPr lang="zh-CN" alt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8382" y="2545740"/>
            <a:ext cx="1408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三十二</a:t>
            </a:r>
            <a:endParaRPr lang="en-GB" sz="28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9363" y="439835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十</a:t>
            </a:r>
            <a:endParaRPr lang="en-GB" sz="28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1490" y="5111606"/>
            <a:ext cx="91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十四</a:t>
            </a:r>
            <a:endParaRPr lang="en-GB" sz="28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5678" y="5999490"/>
            <a:ext cx="981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十四</a:t>
            </a:r>
            <a:endParaRPr lang="en-GB" sz="28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7327" y="345542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KaiTi" pitchFamily="49" charset="-122"/>
                <a:ea typeface="KaiTi" pitchFamily="49" charset="-122"/>
              </a:rPr>
              <a:t>十九</a:t>
            </a:r>
            <a:endParaRPr lang="en-GB" sz="28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9697" y="-9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82633" y="210356"/>
            <a:ext cx="11621191" cy="7703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altLang="zh-CN" sz="4400" b="1" u="sng" dirty="0" smtClean="0">
                <a:ea typeface="FangSong" panose="02010609060101010101" pitchFamily="49" charset="-122"/>
              </a:rPr>
              <a:t>Greetings</a:t>
            </a:r>
            <a:r>
              <a:rPr lang="en-GB" altLang="zh-CN" sz="4400" dirty="0" smtClean="0">
                <a:ea typeface="FangSong" panose="02010609060101010101" pitchFamily="49" charset="-122"/>
              </a:rPr>
              <a:t>						</a:t>
            </a:r>
            <a:r>
              <a:rPr lang="en-US" altLang="zh-CN" sz="4400" u="sng" dirty="0" smtClean="0">
                <a:ea typeface="FangSong" panose="02010609060101010101" pitchFamily="49" charset="-122"/>
              </a:rPr>
              <a:t>2016</a:t>
            </a:r>
            <a:r>
              <a:rPr lang="zh-CN" altLang="en-US" sz="4400" u="sng" dirty="0" smtClean="0">
                <a:ea typeface="FangSong" panose="02010609060101010101" pitchFamily="49" charset="-122"/>
              </a:rPr>
              <a:t>年</a:t>
            </a:r>
            <a:r>
              <a:rPr lang="en-US" altLang="zh-CN" sz="4400" u="sng" dirty="0" smtClean="0">
                <a:ea typeface="FangSong" panose="02010609060101010101" pitchFamily="49" charset="-122"/>
              </a:rPr>
              <a:t>9</a:t>
            </a:r>
            <a:r>
              <a:rPr lang="zh-CN" altLang="en-US" sz="4400" u="sng" dirty="0" smtClean="0">
                <a:ea typeface="FangSong" panose="02010609060101010101" pitchFamily="49" charset="-122"/>
              </a:rPr>
              <a:t>月</a:t>
            </a:r>
            <a:r>
              <a:rPr lang="en-US" altLang="zh-CN" sz="4400" u="sng" dirty="0" smtClean="0">
                <a:ea typeface="FangSong" panose="02010609060101010101" pitchFamily="49" charset="-122"/>
              </a:rPr>
              <a:t>20</a:t>
            </a:r>
            <a:r>
              <a:rPr lang="zh-CN" altLang="en-US" sz="4400" u="sng" dirty="0" smtClean="0">
                <a:ea typeface="FangSong" panose="02010609060101010101" pitchFamily="49" charset="-122"/>
              </a:rPr>
              <a:t>日</a:t>
            </a:r>
            <a:endParaRPr lang="en-US" sz="4400" u="sng" dirty="0"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449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2633" y="210356"/>
            <a:ext cx="11621191" cy="7703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400" b="1" u="sng" dirty="0" smtClean="0">
                <a:ea typeface="FangSong" panose="02010609060101010101" pitchFamily="49" charset="-122"/>
              </a:rPr>
              <a:t>中秋节</a:t>
            </a:r>
            <a:endParaRPr lang="en-US" sz="4400" u="sng" dirty="0">
              <a:ea typeface="FangSong" panose="02010609060101010101" pitchFamily="49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0" y="1446744"/>
            <a:ext cx="5810498" cy="3873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39" y="2277752"/>
            <a:ext cx="5259185" cy="328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24563" y="357188"/>
            <a:ext cx="3344862" cy="1408112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nǐ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hǎo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ma </a:t>
            </a:r>
            <a:b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</a:b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你 好 吗？</a:t>
            </a:r>
            <a:endParaRPr lang="en-GB" altLang="zh-CN" sz="5400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099" name="Rectangle 4"/>
          <p:cNvSpPr txBox="1">
            <a:spLocks noChangeArrowheads="1"/>
          </p:cNvSpPr>
          <p:nvPr/>
        </p:nvSpPr>
        <p:spPr bwMode="auto">
          <a:xfrm>
            <a:off x="6024563" y="2500313"/>
            <a:ext cx="3352800" cy="14525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wǒ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hěn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hǎo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GB" sz="5400" b="1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很</a:t>
            </a: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 好</a:t>
            </a:r>
            <a:r>
              <a:rPr lang="zh-CN" altLang="en-US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GB" altLang="zh-CN" sz="4400" b="1" dirty="0"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238480" y="428604"/>
            <a:ext cx="2769194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2800" kern="0" dirty="0">
                <a:solidFill>
                  <a:schemeClr val="bg1"/>
                </a:solidFill>
                <a:latin typeface="Comic Sans MS" pitchFamily="66" charset="0"/>
                <a:cs typeface="+mj-cs"/>
              </a:rPr>
              <a:t>How are you?</a:t>
            </a:r>
          </a:p>
        </p:txBody>
      </p:sp>
      <p:pic>
        <p:nvPicPr>
          <p:cNvPr id="4103" name="Picture 2" descr="http://www.disneyfriends.net/modules/coppermine/albums/userpics/pictures/Mulan/mushu/mushu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88" y="214313"/>
            <a:ext cx="135731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AutoShape 4" descr="http://static.zoovy.com/img/gkworld/W300-H300-Bffffff/B/bdis0209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5" name="Picture 6" descr="http://static.zoovy.com/img/gkworld/W300-H300-Bffffff/B/bdis02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1188" y="2143125"/>
            <a:ext cx="17716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381356" y="2714620"/>
            <a:ext cx="26194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2800" kern="0" dirty="0">
                <a:solidFill>
                  <a:schemeClr val="bg1"/>
                </a:solidFill>
                <a:latin typeface="Comic Sans MS" pitchFamily="66" charset="0"/>
                <a:cs typeface="+mj-cs"/>
              </a:rPr>
              <a:t>I’m very well.</a:t>
            </a:r>
          </a:p>
        </p:txBody>
      </p:sp>
      <p:pic>
        <p:nvPicPr>
          <p:cNvPr id="4109" name="Picture 20" descr="C:\Users\Staff\AppData\Local\Microsoft\Windows\Temporary Internet Files\Content.IE5\PNQ249MO\MP900178833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81188" y="4643439"/>
            <a:ext cx="200025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4"/>
          <p:cNvSpPr txBox="1">
            <a:spLocks noChangeArrowheads="1"/>
          </p:cNvSpPr>
          <p:nvPr/>
        </p:nvSpPr>
        <p:spPr bwMode="auto">
          <a:xfrm>
            <a:off x="5953125" y="4572001"/>
            <a:ext cx="3424238" cy="14525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wǒ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bù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</a:t>
            </a:r>
            <a:r>
              <a:rPr lang="zh-CN" altLang="en-US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   </a:t>
            </a:r>
            <a:r>
              <a:rPr lang="en-GB" altLang="zh-CN" sz="26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hǎo</a:t>
            </a:r>
            <a:r>
              <a:rPr lang="en-GB" altLang="zh-CN" sz="2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5400" b="1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不</a:t>
            </a: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 好</a:t>
            </a:r>
            <a:r>
              <a:rPr lang="zh-CN" altLang="en-US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！</a:t>
            </a:r>
            <a:r>
              <a:rPr lang="zh-CN" altLang="en-GB" sz="5400" b="1" dirty="0"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GB" altLang="zh-CN" sz="4400" b="1" dirty="0"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524232" y="4857760"/>
            <a:ext cx="26194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2800" kern="0" dirty="0">
                <a:solidFill>
                  <a:schemeClr val="bg1"/>
                </a:solidFill>
                <a:latin typeface="Comic Sans MS" pitchFamily="66" charset="0"/>
                <a:cs typeface="+mj-cs"/>
              </a:rPr>
              <a:t>I’m not well.</a:t>
            </a:r>
          </a:p>
        </p:txBody>
      </p:sp>
    </p:spTree>
    <p:extLst>
      <p:ext uri="{BB962C8B-B14F-4D97-AF65-F5344CB8AC3E}">
        <p14:creationId xmlns:p14="http://schemas.microsoft.com/office/powerpoint/2010/main" val="2752879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304800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4800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3048000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0"/>
            <a:ext cx="3048000" cy="304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810000"/>
            <a:ext cx="3048000" cy="304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10000"/>
            <a:ext cx="3048000" cy="304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44000" y="350109"/>
            <a:ext cx="34530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4400" dirty="0" err="1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nǐ</a:t>
            </a:r>
            <a:r>
              <a:rPr lang="en-GB" altLang="zh-CN" sz="44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en-GB" altLang="zh-CN" sz="4400" dirty="0" err="1" smtClean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hǎo</a:t>
            </a:r>
            <a:r>
              <a:rPr lang="en-GB" altLang="zh-CN" sz="4400" dirty="0" smtClean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> ma? </a:t>
            </a:r>
            <a:r>
              <a:rPr lang="en-GB" altLang="zh-CN" sz="3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  <a:t/>
            </a:r>
            <a:br>
              <a:rPr lang="en-GB" altLang="zh-CN" sz="3600" dirty="0">
                <a:solidFill>
                  <a:srgbClr val="3333FF"/>
                </a:solidFill>
                <a:latin typeface="Comic Sans MS" pitchFamily="66" charset="0"/>
                <a:ea typeface="KaiTi" pitchFamily="49" charset="-122"/>
              </a:rPr>
            </a:br>
            <a:endParaRPr lang="en-GB" sz="3600" dirty="0"/>
          </a:p>
        </p:txBody>
      </p:sp>
      <p:sp>
        <p:nvSpPr>
          <p:cNvPr id="12" name="Rectangle 11"/>
          <p:cNvSpPr/>
          <p:nvPr/>
        </p:nvSpPr>
        <p:spPr>
          <a:xfrm>
            <a:off x="181150" y="3044280"/>
            <a:ext cx="6349815" cy="1581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altLang="zh-CN" sz="4400" dirty="0" err="1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wǒ</a:t>
            </a:r>
            <a:r>
              <a:rPr lang="en-GB" altLang="zh-CN" sz="4400" dirty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en-GB" altLang="zh-CN" sz="4400" dirty="0" err="1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hěn</a:t>
            </a:r>
            <a:r>
              <a:rPr lang="en-GB" altLang="zh-CN" sz="4400" dirty="0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en-GB" altLang="zh-CN" sz="4400" dirty="0" err="1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hǎo</a:t>
            </a:r>
            <a:r>
              <a:rPr lang="en-GB" altLang="zh-CN" sz="4400" dirty="0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 / </a:t>
            </a:r>
            <a:r>
              <a:rPr lang="en-GB" altLang="zh-CN" sz="4400" dirty="0" err="1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wǒ</a:t>
            </a:r>
            <a:r>
              <a:rPr lang="en-GB" altLang="zh-CN" sz="4400" dirty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en-GB" altLang="zh-CN" sz="4400" dirty="0" err="1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bù</a:t>
            </a:r>
            <a:r>
              <a:rPr lang="en-GB" altLang="zh-CN" sz="4400" dirty="0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 </a:t>
            </a:r>
            <a:r>
              <a:rPr lang="en-GB" altLang="zh-CN" sz="4400" dirty="0" err="1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hǎo</a:t>
            </a:r>
            <a:endParaRPr lang="en-GB" altLang="zh-CN" sz="4400" dirty="0">
              <a:solidFill>
                <a:srgbClr val="FF0000"/>
              </a:solidFill>
              <a:latin typeface="Comic Sans MS" pitchFamily="66" charset="0"/>
              <a:ea typeface="KaiTi" pitchFamily="49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altLang="zh-CN" sz="4400" dirty="0" smtClean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 </a:t>
            </a:r>
            <a:endParaRPr lang="en-GB" altLang="zh-CN" sz="4400" dirty="0">
              <a:solidFill>
                <a:srgbClr val="FF0000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1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752601" y="4868864"/>
            <a:ext cx="6430963" cy="1728787"/>
          </a:xfrm>
          <a:prstGeom prst="rect">
            <a:avLst/>
          </a:prstGeom>
          <a:noFill/>
          <a:ln w="1016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4000" b="1" dirty="0">
                <a:latin typeface="Comic Sans MS" pitchFamily="66" charset="0"/>
                <a:ea typeface="KaiTi" pitchFamily="49" charset="-122"/>
              </a:rPr>
              <a:t>     </a:t>
            </a:r>
            <a:r>
              <a:rPr lang="en-GB" sz="3600" b="1" dirty="0" err="1">
                <a:latin typeface="Comic Sans MS" pitchFamily="66" charset="0"/>
                <a:ea typeface="KaiTi" pitchFamily="49" charset="-122"/>
              </a:rPr>
              <a:t>wǒ</a:t>
            </a:r>
            <a:r>
              <a:rPr lang="en-GB" altLang="zh-CN" sz="36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sz="3600" b="1" dirty="0" err="1">
                <a:solidFill>
                  <a:srgbClr val="00B050"/>
                </a:solidFill>
                <a:latin typeface="Comic Sans MS" pitchFamily="66" charset="0"/>
                <a:ea typeface="KaiTi" pitchFamily="49" charset="-122"/>
              </a:rPr>
              <a:t>jiào</a:t>
            </a:r>
            <a:r>
              <a:rPr lang="en-GB" sz="36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altLang="zh-CN" sz="3600" b="1" dirty="0">
                <a:latin typeface="Comic Sans MS" pitchFamily="66" charset="0"/>
                <a:ea typeface="KaiTi" pitchFamily="49" charset="-122"/>
              </a:rPr>
              <a:t> </a:t>
            </a:r>
            <a:endParaRPr lang="en-GB" altLang="zh-CN" sz="4000" b="1" dirty="0">
              <a:latin typeface="Comic Sans MS" pitchFamily="66" charset="0"/>
              <a:ea typeface="KaiTi" pitchFamily="49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4800" b="1" dirty="0">
                <a:latin typeface="Comic Sans MS" pitchFamily="66" charset="0"/>
                <a:ea typeface="KaiTi" pitchFamily="49" charset="-122"/>
              </a:rPr>
              <a:t>A: </a:t>
            </a:r>
            <a:r>
              <a:rPr lang="zh-CN" altLang="en-US" sz="4800" b="1" dirty="0">
                <a:latin typeface="Comic Sans MS" pitchFamily="66" charset="0"/>
                <a:ea typeface="KaiTi" pitchFamily="49" charset="-122"/>
              </a:rPr>
              <a:t>我 </a:t>
            </a:r>
            <a:r>
              <a:rPr lang="zh-CN" altLang="en-US" sz="4800" b="1" dirty="0">
                <a:solidFill>
                  <a:srgbClr val="00B050"/>
                </a:solidFill>
                <a:latin typeface="Comic Sans MS" pitchFamily="66" charset="0"/>
                <a:ea typeface="KaiTi" pitchFamily="49" charset="-122"/>
              </a:rPr>
              <a:t>叫</a:t>
            </a:r>
            <a:r>
              <a:rPr lang="zh-CN" altLang="en-US" sz="48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US" altLang="zh-CN" sz="4800" b="1" dirty="0">
                <a:latin typeface="Comic Sans MS" pitchFamily="66" charset="0"/>
                <a:ea typeface="KaiTi" pitchFamily="49" charset="-122"/>
              </a:rPr>
              <a:t>_____</a:t>
            </a:r>
            <a:r>
              <a:rPr lang="zh-CN" altLang="en-US" sz="4800" b="1" dirty="0">
                <a:latin typeface="Comic Sans MS" pitchFamily="66" charset="0"/>
                <a:ea typeface="KaiTi" pitchFamily="49" charset="-122"/>
              </a:rPr>
              <a:t>。</a:t>
            </a:r>
            <a:endParaRPr lang="en-GB" sz="6000" b="1" dirty="0">
              <a:latin typeface="Comic Sans MS" pitchFamily="66" charset="0"/>
              <a:ea typeface="KaiTi" pitchFamily="49" charset="-122"/>
            </a:endParaRPr>
          </a:p>
        </p:txBody>
      </p:sp>
      <p:pic>
        <p:nvPicPr>
          <p:cNvPr id="7172" name="Picture 2" descr="http://www.g1itch.com/wp-content/uploads/2008/06/kungfupanda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7939"/>
            <a:ext cx="216693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52601" y="3003550"/>
            <a:ext cx="6430963" cy="1727200"/>
          </a:xfrm>
          <a:prstGeom prst="rect">
            <a:avLst/>
          </a:prstGeom>
          <a:noFill/>
          <a:ln w="1016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4000" b="1" dirty="0">
                <a:latin typeface="Comic Sans MS" pitchFamily="66" charset="0"/>
                <a:ea typeface="KaiTi" pitchFamily="49" charset="-122"/>
              </a:rPr>
              <a:t>     </a:t>
            </a:r>
            <a:r>
              <a:rPr lang="en-GB" sz="3600" b="1" dirty="0" err="1">
                <a:latin typeface="Comic Sans MS" pitchFamily="66" charset="0"/>
                <a:ea typeface="KaiTi" pitchFamily="49" charset="-122"/>
              </a:rPr>
              <a:t>nǐ</a:t>
            </a:r>
            <a:r>
              <a:rPr lang="en-GB" sz="36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sz="3600" b="1" dirty="0" err="1">
                <a:latin typeface="Comic Sans MS" pitchFamily="66" charset="0"/>
                <a:ea typeface="KaiTi" pitchFamily="49" charset="-122"/>
              </a:rPr>
              <a:t>jiào</a:t>
            </a:r>
            <a:r>
              <a:rPr lang="en-GB" sz="36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sz="3600" b="1" dirty="0" err="1">
                <a:latin typeface="Comic Sans MS" pitchFamily="66" charset="0"/>
              </a:rPr>
              <a:t>shénme</a:t>
            </a:r>
            <a:endParaRPr lang="en-GB" sz="3600" b="1" dirty="0">
              <a:latin typeface="Comic Sans MS" pitchFamily="66" charset="0"/>
              <a:ea typeface="KaiTi" pitchFamily="49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4800" b="1" dirty="0">
                <a:latin typeface="Comic Sans MS" pitchFamily="66" charset="0"/>
                <a:ea typeface="KaiTi" pitchFamily="49" charset="-122"/>
              </a:rPr>
              <a:t>Q: </a:t>
            </a:r>
            <a:r>
              <a:rPr lang="zh-CN" altLang="en-US" sz="4800" b="1" dirty="0">
                <a:latin typeface="Comic Sans MS" pitchFamily="66" charset="0"/>
                <a:ea typeface="KaiTi" pitchFamily="49" charset="-122"/>
              </a:rPr>
              <a:t>你 </a:t>
            </a:r>
            <a:r>
              <a:rPr lang="zh-CN" altLang="en-US" sz="4800" b="1" dirty="0">
                <a:solidFill>
                  <a:srgbClr val="00B050"/>
                </a:solidFill>
                <a:latin typeface="Comic Sans MS" pitchFamily="66" charset="0"/>
                <a:ea typeface="KaiTi" pitchFamily="49" charset="-122"/>
              </a:rPr>
              <a:t>叫</a:t>
            </a:r>
            <a:r>
              <a:rPr lang="zh-CN" altLang="en-US" sz="48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zh-CN" altLang="en-US" sz="4800" b="1" dirty="0">
                <a:solidFill>
                  <a:srgbClr val="FF0000"/>
                </a:solidFill>
                <a:latin typeface="Comic Sans MS" pitchFamily="66" charset="0"/>
                <a:ea typeface="KaiTi" pitchFamily="49" charset="-122"/>
              </a:rPr>
              <a:t>什 么</a:t>
            </a:r>
            <a:r>
              <a:rPr lang="en-US" altLang="zh-CN" sz="4800" b="1" dirty="0">
                <a:latin typeface="Comic Sans MS" pitchFamily="66" charset="0"/>
                <a:ea typeface="KaiTi" pitchFamily="49" charset="-122"/>
              </a:rPr>
              <a:t>?</a:t>
            </a:r>
            <a:endParaRPr lang="en-GB" sz="6000" b="1" dirty="0"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678259" y="3622297"/>
            <a:ext cx="3148822" cy="1876630"/>
          </a:xfrm>
          <a:prstGeom prst="rect">
            <a:avLst/>
          </a:prstGeom>
          <a:noFill/>
          <a:ln w="1016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4800" b="1" dirty="0" smtClean="0">
                <a:solidFill>
                  <a:schemeClr val="accent1"/>
                </a:solidFill>
                <a:latin typeface="Comic Sans MS" pitchFamily="66" charset="0"/>
                <a:ea typeface="KaiTi" pitchFamily="49" charset="-122"/>
              </a:rPr>
              <a:t>他 </a:t>
            </a:r>
            <a:r>
              <a:rPr lang="en-GB" sz="4800" dirty="0" err="1" smtClean="0">
                <a:solidFill>
                  <a:schemeClr val="accent1"/>
                </a:solidFill>
              </a:rPr>
              <a:t>tā</a:t>
            </a:r>
            <a:r>
              <a:rPr lang="en-GB" sz="4800" dirty="0" smtClean="0">
                <a:solidFill>
                  <a:schemeClr val="accent1"/>
                </a:solidFill>
              </a:rPr>
              <a:t> = he</a:t>
            </a:r>
            <a:endParaRPr lang="en-US" altLang="zh-CN" sz="4800" b="1" dirty="0" smtClean="0">
              <a:solidFill>
                <a:schemeClr val="accent1"/>
              </a:solidFill>
              <a:latin typeface="Comic Sans MS" pitchFamily="66" charset="0"/>
              <a:ea typeface="KaiTi" pitchFamily="49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4800" b="1" dirty="0" smtClean="0">
                <a:solidFill>
                  <a:srgbClr val="FF33CC"/>
                </a:solidFill>
                <a:latin typeface="Comic Sans MS" pitchFamily="66" charset="0"/>
                <a:ea typeface="KaiTi" pitchFamily="49" charset="-122"/>
              </a:rPr>
              <a:t>她 </a:t>
            </a:r>
            <a:r>
              <a:rPr lang="en-GB" sz="4800" dirty="0" err="1" smtClean="0">
                <a:solidFill>
                  <a:srgbClr val="FF33CC"/>
                </a:solidFill>
              </a:rPr>
              <a:t>tā</a:t>
            </a:r>
            <a:r>
              <a:rPr lang="en-GB" sz="4800" dirty="0" smtClean="0">
                <a:solidFill>
                  <a:srgbClr val="FF33CC"/>
                </a:solidFill>
              </a:rPr>
              <a:t> = she</a:t>
            </a:r>
            <a:endParaRPr lang="en-GB" sz="4800" b="1" dirty="0">
              <a:solidFill>
                <a:srgbClr val="FF33CC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1145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304800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4800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3048000" cy="304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0"/>
            <a:ext cx="3048000" cy="304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9124" y="3048000"/>
            <a:ext cx="48157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4800" b="1" dirty="0" err="1">
                <a:latin typeface="Comic Sans MS" pitchFamily="66" charset="0"/>
                <a:ea typeface="KaiTi" pitchFamily="49" charset="-122"/>
              </a:rPr>
              <a:t>nǐ</a:t>
            </a:r>
            <a:r>
              <a:rPr lang="en-GB" sz="48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sz="4800" b="1" dirty="0" err="1">
                <a:latin typeface="Comic Sans MS" pitchFamily="66" charset="0"/>
                <a:ea typeface="KaiTi" pitchFamily="49" charset="-122"/>
              </a:rPr>
              <a:t>jiào</a:t>
            </a:r>
            <a:r>
              <a:rPr lang="en-GB" sz="48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sz="4800" b="1" dirty="0" err="1" smtClean="0">
                <a:latin typeface="Comic Sans MS" pitchFamily="66" charset="0"/>
              </a:rPr>
              <a:t>shénme</a:t>
            </a:r>
            <a:r>
              <a:rPr lang="en-GB" sz="4800" b="1" dirty="0" smtClean="0">
                <a:latin typeface="Comic Sans MS" pitchFamily="66" charset="0"/>
              </a:rPr>
              <a:t>?</a:t>
            </a:r>
            <a:endParaRPr lang="en-GB" sz="4800" b="1" dirty="0"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47146" y="4622197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4800" b="1" dirty="0" err="1">
                <a:latin typeface="Comic Sans MS" pitchFamily="66" charset="0"/>
                <a:ea typeface="KaiTi" pitchFamily="49" charset="-122"/>
              </a:rPr>
              <a:t>wǒ</a:t>
            </a:r>
            <a:r>
              <a:rPr lang="en-GB" altLang="zh-CN" sz="4800" b="1" dirty="0">
                <a:latin typeface="Comic Sans MS" pitchFamily="66" charset="0"/>
                <a:ea typeface="KaiTi" pitchFamily="49" charset="-122"/>
              </a:rPr>
              <a:t> </a:t>
            </a:r>
            <a:r>
              <a:rPr lang="en-GB" sz="4800" b="1" dirty="0" err="1" smtClean="0">
                <a:latin typeface="Comic Sans MS" pitchFamily="66" charset="0"/>
                <a:ea typeface="KaiTi" pitchFamily="49" charset="-122"/>
              </a:rPr>
              <a:t>jiào</a:t>
            </a:r>
            <a:r>
              <a:rPr lang="en-GB" sz="4800" b="1" dirty="0" smtClean="0">
                <a:latin typeface="Comic Sans MS" pitchFamily="66" charset="0"/>
                <a:ea typeface="KaiTi" pitchFamily="49" charset="-122"/>
              </a:rPr>
              <a:t>… </a:t>
            </a:r>
            <a:r>
              <a:rPr lang="en-GB" altLang="zh-CN" sz="4800" b="1" dirty="0" smtClean="0">
                <a:latin typeface="Comic Sans MS" pitchFamily="66" charset="0"/>
                <a:ea typeface="KaiTi" pitchFamily="49" charset="-122"/>
              </a:rPr>
              <a:t> </a:t>
            </a:r>
            <a:endParaRPr lang="en-GB" altLang="zh-CN" sz="4800" b="1" dirty="0"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40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5159" y="247935"/>
            <a:ext cx="11621191" cy="498908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400" b="1" u="sng" dirty="0" smtClean="0">
                <a:ea typeface="FangSong" panose="02010609060101010101" pitchFamily="49" charset="-122"/>
              </a:rPr>
              <a:t>作业</a:t>
            </a:r>
            <a:endParaRPr lang="en-US" altLang="zh-CN" sz="4400" u="sng" dirty="0">
              <a:ea typeface="FangSong" panose="02010609060101010101" pitchFamily="49" charset="-122"/>
            </a:endParaRPr>
          </a:p>
          <a:p>
            <a:pPr marL="457200" indent="-457200">
              <a:buAutoNum type="arabicPeriod"/>
              <a:defRPr/>
            </a:pPr>
            <a:r>
              <a:rPr lang="en-US" altLang="zh-CN" sz="3600" dirty="0" smtClean="0">
                <a:ea typeface="FangSong" panose="02010609060101010101" pitchFamily="49" charset="-122"/>
              </a:rPr>
              <a:t>Learn to </a:t>
            </a:r>
            <a:r>
              <a:rPr lang="en-US" altLang="zh-CN" sz="3600" dirty="0" err="1" smtClean="0">
                <a:ea typeface="FangSong" panose="02010609060101010101" pitchFamily="49" charset="-122"/>
              </a:rPr>
              <a:t>recognise</a:t>
            </a:r>
            <a:r>
              <a:rPr lang="en-US" altLang="zh-CN" sz="3600" dirty="0" smtClean="0">
                <a:ea typeface="FangSong" panose="02010609060101010101" pitchFamily="49" charset="-122"/>
              </a:rPr>
              <a:t> characters and pinyin, and write characters for greetings (but not ‘being polite’) pg. 12-13 in your yellow vocabulary booklet</a:t>
            </a:r>
          </a:p>
          <a:p>
            <a:pPr marL="457200" indent="-457200">
              <a:buAutoNum type="arabicPeriod"/>
              <a:defRPr/>
            </a:pPr>
            <a:r>
              <a:rPr lang="en-US" altLang="zh-CN" sz="3600" dirty="0" smtClean="0">
                <a:ea typeface="FangSong" panose="02010609060101010101" pitchFamily="49" charset="-122"/>
              </a:rPr>
              <a:t>Complete exercises on pg. 10, 13 &amp; 14 </a:t>
            </a:r>
          </a:p>
          <a:p>
            <a:pPr marL="457200" indent="-457200">
              <a:buAutoNum type="arabicPeriod"/>
              <a:defRPr/>
            </a:pPr>
            <a:r>
              <a:rPr lang="en-US" altLang="zh-CN" sz="3600" dirty="0" smtClean="0">
                <a:ea typeface="FangSong" panose="02010609060101010101" pitchFamily="49" charset="-122"/>
              </a:rPr>
              <a:t>Copy greetings characters</a:t>
            </a:r>
          </a:p>
          <a:p>
            <a:pPr>
              <a:defRPr/>
            </a:pPr>
            <a:endParaRPr lang="en-US" altLang="zh-CN" sz="2400" dirty="0">
              <a:ea typeface="FangSong" panose="02010609060101010101" pitchFamily="49" charset="-122"/>
            </a:endParaRPr>
          </a:p>
          <a:p>
            <a:pPr>
              <a:defRPr/>
            </a:pPr>
            <a:r>
              <a:rPr lang="zh-CN" altLang="en-US" sz="3600" dirty="0" smtClean="0">
                <a:ea typeface="FangSong" panose="02010609060101010101" pitchFamily="49" charset="-122"/>
              </a:rPr>
              <a:t>星期二 </a:t>
            </a:r>
            <a:r>
              <a:rPr lang="en-GB" altLang="zh-CN" sz="3600" dirty="0" smtClean="0">
                <a:ea typeface="FangSong" panose="02010609060101010101" pitchFamily="49" charset="-122"/>
              </a:rPr>
              <a:t>(Tuesday)</a:t>
            </a:r>
            <a:endParaRPr lang="en-US" altLang="zh-CN" sz="3600" dirty="0" smtClean="0"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24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FangSong</vt:lpstr>
      <vt:lpstr>KaiTi</vt:lpstr>
      <vt:lpstr>宋体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    nǐ     hǎo     ma   你 好 吗？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WilliamsM</dc:creator>
  <cp:lastModifiedBy>WilliamsM</cp:lastModifiedBy>
  <cp:revision>11</cp:revision>
  <dcterms:created xsi:type="dcterms:W3CDTF">2016-09-16T15:14:11Z</dcterms:created>
  <dcterms:modified xsi:type="dcterms:W3CDTF">2016-09-20T11:15:31Z</dcterms:modified>
</cp:coreProperties>
</file>