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72" r:id="rId4"/>
    <p:sldId id="268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02A"/>
    <a:srgbClr val="FFDD8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428C5-BF87-5B4F-8B31-2CCC33FB058D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CF92B-35AD-404A-955D-87831EFDA4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9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CF92B-35AD-404A-955D-87831EFDA42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55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1FEE78-0CB2-4445-8945-419E93D62CD6}" type="slidenum">
              <a:rPr lang="en-GB"/>
              <a:pPr/>
              <a:t>5</a:t>
            </a:fld>
            <a:endParaRPr lang="en-GB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9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BDF9-8D47-E946-BA14-DD363628AA30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BDF9-8D47-E946-BA14-DD363628AA30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360F5-3DDA-1748-B022-7CEC8847B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3933" y="143200"/>
            <a:ext cx="8663117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4800" u="sng" dirty="0" smtClean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KaiTi" pitchFamily="49" charset="-122"/>
              </a:rPr>
              <a:t>时间</a:t>
            </a:r>
            <a:r>
              <a:rPr lang="en-US" altLang="zh-CN" sz="4800" u="sng" dirty="0" smtClean="0"/>
              <a:t>(</a:t>
            </a:r>
            <a:r>
              <a:rPr lang="en-US" altLang="zh-CN" sz="4800" u="sng" dirty="0" err="1" smtClean="0"/>
              <a:t>s</a:t>
            </a:r>
            <a:r>
              <a:rPr lang="en-US" sz="4800" u="sng" dirty="0" err="1" smtClean="0"/>
              <a:t>hí</a:t>
            </a:r>
            <a:r>
              <a:rPr lang="en-US" sz="4800" u="sng" dirty="0" smtClean="0"/>
              <a:t> </a:t>
            </a:r>
            <a:r>
              <a:rPr lang="en-US" sz="4800" u="sng" dirty="0" err="1" smtClean="0"/>
              <a:t>jiān</a:t>
            </a:r>
            <a:r>
              <a:rPr lang="en-US" sz="4800" u="sng" dirty="0" smtClean="0"/>
              <a:t>)</a:t>
            </a:r>
            <a:r>
              <a:rPr lang="en-US" sz="4800" dirty="0" smtClean="0"/>
              <a:t>  </a:t>
            </a:r>
            <a:r>
              <a:rPr lang="zh-CN" altLang="en-US" sz="4800" dirty="0" smtClean="0"/>
              <a:t>      </a:t>
            </a:r>
            <a:r>
              <a:rPr lang="en-US" altLang="zh-CN" sz="4800" u="sng" dirty="0" smtClean="0"/>
              <a:t>2016</a:t>
            </a:r>
            <a:r>
              <a:rPr lang="zh-CN" altLang="en-US" sz="4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年</a:t>
            </a:r>
            <a:r>
              <a:rPr lang="en-US" altLang="zh-CN" sz="4800" u="sng" dirty="0" smtClean="0"/>
              <a:t>12</a:t>
            </a:r>
            <a:r>
              <a:rPr lang="zh-CN" altLang="en-US" sz="4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月</a:t>
            </a:r>
            <a:r>
              <a:rPr lang="en-US" altLang="zh-CN" sz="4800" u="sng" dirty="0" smtClean="0"/>
              <a:t>6</a:t>
            </a:r>
            <a:r>
              <a:rPr lang="zh-CN" altLang="en-US" sz="4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日</a:t>
            </a:r>
            <a:endParaRPr lang="en-US" sz="4800" u="sng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71528" y="1216402"/>
            <a:ext cx="41710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solidFill>
                  <a:schemeClr val="accent2"/>
                </a:solidFill>
              </a:rPr>
              <a:t> </a:t>
            </a:r>
            <a:endParaRPr lang="en-US" sz="8000" dirty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832" y="1107386"/>
            <a:ext cx="86842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Copy the title and date. What do you notice about the characters in the title? What do you think they might mean? Have a go at the vocabulary challenge below – can you get as far as the green section? Translate English into characters and Chinese into English </a:t>
            </a:r>
            <a:r>
              <a:rPr lang="en-GB" sz="2400" dirty="0" smtClean="0">
                <a:sym typeface="Wingdings" panose="05000000000000000000" pitchFamily="2" charset="2"/>
              </a:rPr>
              <a:t></a:t>
            </a:r>
            <a:endParaRPr lang="en-GB" sz="2400" dirty="0">
              <a:sym typeface="Wingdings" panose="05000000000000000000" pitchFamily="2" charset="2"/>
            </a:endParaRPr>
          </a:p>
          <a:p>
            <a:endParaRPr lang="en-GB" altLang="zh-CN" sz="1000" b="1" dirty="0" smtClean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  <a:sym typeface="Wingdings" panose="05000000000000000000" pitchFamily="2" charset="2"/>
            </a:endParaRPr>
          </a:p>
          <a:p>
            <a:r>
              <a:rPr lang="zh-CN" altLang="en-US" sz="3200" b="1" dirty="0" smtClean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  <a:sym typeface="Wingdings" panose="05000000000000000000" pitchFamily="2" charset="2"/>
              </a:rPr>
              <a:t>我哥哥是大学生，上一年级。</a:t>
            </a:r>
            <a:endParaRPr lang="en-US" altLang="zh-CN" sz="3200" b="1" dirty="0" smtClean="0">
              <a:solidFill>
                <a:srgbClr val="FF0000"/>
              </a:solidFill>
              <a:latin typeface="FangSong" panose="02010609060101010101" pitchFamily="49" charset="-122"/>
              <a:ea typeface="FangSong" panose="02010609060101010101" pitchFamily="49" charset="-122"/>
              <a:sym typeface="Wingdings" panose="05000000000000000000" pitchFamily="2" charset="2"/>
            </a:endParaRPr>
          </a:p>
          <a:p>
            <a:r>
              <a:rPr lang="en-GB" sz="2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My younger brother is 10, he is a primary school student.</a:t>
            </a:r>
          </a:p>
          <a:p>
            <a:r>
              <a:rPr lang="en-GB" sz="2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I am a secondary school student, I am in Year 7.</a:t>
            </a:r>
          </a:p>
          <a:p>
            <a:endParaRPr lang="en-US" altLang="zh-CN" sz="1000" b="1" dirty="0" smtClean="0">
              <a:solidFill>
                <a:schemeClr val="accent6">
                  <a:lumMod val="75000"/>
                </a:schemeClr>
              </a:solidFill>
              <a:latin typeface="FangSong" panose="02010609060101010101" pitchFamily="49" charset="-122"/>
              <a:ea typeface="FangSong" panose="02010609060101010101" pitchFamily="49" charset="-122"/>
              <a:sym typeface="Wingdings" panose="05000000000000000000" pitchFamily="2" charset="2"/>
            </a:endParaRPr>
          </a:p>
          <a:p>
            <a:r>
              <a:rPr lang="zh-CN" altLang="en-US" sz="3000" b="1" dirty="0" smtClean="0">
                <a:solidFill>
                  <a:schemeClr val="accent6">
                    <a:lumMod val="50000"/>
                  </a:schemeClr>
                </a:solidFill>
                <a:latin typeface="FangSong" panose="02010609060101010101" pitchFamily="49" charset="-122"/>
                <a:ea typeface="FangSong" panose="02010609060101010101" pitchFamily="49" charset="-122"/>
                <a:sym typeface="Wingdings" panose="05000000000000000000" pitchFamily="2" charset="2"/>
              </a:rPr>
              <a:t>他</a:t>
            </a:r>
            <a:r>
              <a:rPr lang="zh-CN" altLang="en-US" sz="3000" b="1" dirty="0">
                <a:solidFill>
                  <a:schemeClr val="accent6">
                    <a:lumMod val="50000"/>
                  </a:schemeClr>
                </a:solidFill>
                <a:latin typeface="FangSong" panose="02010609060101010101" pitchFamily="49" charset="-122"/>
                <a:ea typeface="FangSong" panose="02010609060101010101" pitchFamily="49" charset="-122"/>
                <a:sym typeface="Wingdings" panose="05000000000000000000" pitchFamily="2" charset="2"/>
              </a:rPr>
              <a:t>不是英国人，他一半是美国人，一半是意大利人。</a:t>
            </a:r>
            <a:endParaRPr lang="en-US" altLang="zh-CN" sz="3000" b="1" dirty="0">
              <a:solidFill>
                <a:schemeClr val="accent6">
                  <a:lumMod val="50000"/>
                </a:schemeClr>
              </a:solidFill>
              <a:latin typeface="FangSong" panose="02010609060101010101" pitchFamily="49" charset="-122"/>
              <a:ea typeface="FangSong" panose="02010609060101010101" pitchFamily="49" charset="-122"/>
              <a:sym typeface="Wingdings" panose="05000000000000000000" pitchFamily="2" charset="2"/>
            </a:endParaRPr>
          </a:p>
          <a:p>
            <a:r>
              <a:rPr lang="en-GB" altLang="zh-CN" sz="26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Is your dad French?</a:t>
            </a:r>
          </a:p>
          <a:p>
            <a:r>
              <a:rPr lang="en-GB" altLang="zh-CN" sz="26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That person is half German, half English.</a:t>
            </a:r>
          </a:p>
          <a:p>
            <a:endParaRPr lang="en-US" altLang="zh-CN" sz="1000" b="1" dirty="0" smtClean="0">
              <a:solidFill>
                <a:schemeClr val="accent3">
                  <a:lumMod val="75000"/>
                </a:schemeClr>
              </a:solidFill>
              <a:latin typeface="FangSong" panose="02010609060101010101" pitchFamily="49" charset="-122"/>
              <a:ea typeface="FangSong" panose="02010609060101010101" pitchFamily="49" charset="-122"/>
              <a:sym typeface="Wingdings" panose="05000000000000000000" pitchFamily="2" charset="2"/>
            </a:endParaRPr>
          </a:p>
          <a:p>
            <a:r>
              <a:rPr lang="zh-CN" altLang="en-US" sz="3200" b="1" dirty="0" smtClean="0">
                <a:solidFill>
                  <a:srgbClr val="32602A"/>
                </a:solidFill>
                <a:latin typeface="FangSong" panose="02010609060101010101" pitchFamily="49" charset="-122"/>
                <a:ea typeface="FangSong" panose="02010609060101010101" pitchFamily="49" charset="-122"/>
                <a:sym typeface="Wingdings" panose="05000000000000000000" pitchFamily="2" charset="2"/>
              </a:rPr>
              <a:t>我爸爸工作，他是经理。你爸爸呢？</a:t>
            </a:r>
            <a:endParaRPr lang="en-US" altLang="zh-CN" sz="3200" b="1" dirty="0" smtClean="0">
              <a:solidFill>
                <a:srgbClr val="32602A"/>
              </a:solidFill>
              <a:latin typeface="FangSong" panose="02010609060101010101" pitchFamily="49" charset="-122"/>
              <a:ea typeface="FangSong" panose="02010609060101010101" pitchFamily="49" charset="-122"/>
              <a:sym typeface="Wingdings" panose="05000000000000000000" pitchFamily="2" charset="2"/>
            </a:endParaRPr>
          </a:p>
          <a:p>
            <a:r>
              <a:rPr lang="en-GB" altLang="zh-CN" sz="2400" b="1" dirty="0" smtClean="0">
                <a:solidFill>
                  <a:srgbClr val="32602A"/>
                </a:solidFill>
                <a:sym typeface="Wingdings" panose="05000000000000000000" pitchFamily="2" charset="2"/>
              </a:rPr>
              <a:t>My mum doesn’t work. My dad is an engineer, he works in London.</a:t>
            </a:r>
          </a:p>
          <a:p>
            <a:endParaRPr lang="en-US" altLang="zh-CN" sz="2400" dirty="0" smtClean="0">
              <a:solidFill>
                <a:schemeClr val="accent6"/>
              </a:solidFill>
              <a:sym typeface="Wingdings" panose="05000000000000000000" pitchFamily="2" charset="2"/>
            </a:endParaRPr>
          </a:p>
          <a:p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5239" y="266037"/>
            <a:ext cx="8467745" cy="923330"/>
          </a:xfrm>
          <a:prstGeom prst="rect">
            <a:avLst/>
          </a:prstGeom>
          <a:solidFill>
            <a:schemeClr val="bg1"/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54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现在几点？</a:t>
            </a:r>
            <a:r>
              <a:rPr lang="en-GB" altLang="zh-CN" sz="5400" dirty="0" err="1" smtClean="0"/>
              <a:t>xiànzài</a:t>
            </a:r>
            <a:r>
              <a:rPr lang="en-GB" altLang="zh-CN" sz="5400" dirty="0" smtClean="0"/>
              <a:t> </a:t>
            </a:r>
            <a:r>
              <a:rPr lang="en-US" sz="5400" dirty="0" err="1"/>
              <a:t>jǐ</a:t>
            </a:r>
            <a:r>
              <a:rPr lang="en-US" sz="5400" dirty="0"/>
              <a:t> </a:t>
            </a:r>
            <a:r>
              <a:rPr lang="en-GB" altLang="zh-CN" sz="5400" dirty="0" err="1"/>
              <a:t>diǎn</a:t>
            </a:r>
            <a:r>
              <a:rPr lang="zh-CN" altLang="en-GB" sz="5400" dirty="0"/>
              <a:t>？</a:t>
            </a:r>
            <a:endParaRPr lang="en-US" sz="5400" dirty="0"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150" y="1499966"/>
            <a:ext cx="2075000" cy="2075000"/>
          </a:xfrm>
          <a:prstGeom prst="rect">
            <a:avLst/>
          </a:prstGeom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22332" y="1785661"/>
            <a:ext cx="3801218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现在</a:t>
            </a:r>
            <a:r>
              <a:rPr lang="zh-CN" altLang="en-US" sz="6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十</a:t>
            </a:r>
            <a:r>
              <a:rPr lang="zh-CN" altLang="en-US" sz="60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点。</a:t>
            </a:r>
            <a:endParaRPr lang="en-US" sz="60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956609"/>
            <a:ext cx="3529593" cy="26437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9299" y="4284861"/>
            <a:ext cx="2516632" cy="20233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1004" y="4320950"/>
            <a:ext cx="1960903" cy="1987283"/>
          </a:xfrm>
          <a:prstGeom prst="rect">
            <a:avLst/>
          </a:prstGeom>
        </p:spPr>
      </p:pic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83483" y="3927854"/>
            <a:ext cx="723900" cy="709613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3536366" y="3948521"/>
            <a:ext cx="723900" cy="709613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2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639348" y="3966143"/>
            <a:ext cx="723900" cy="709613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3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encrypted-tbn3.gstatic.com/images?q=tbn:ANd9GcRSpIoWte5nFcW0Eawn1kxEoWj47ZA5fnXjv8IcRdBWLIaiTHp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239" y="1385914"/>
            <a:ext cx="1486107" cy="1486107"/>
          </a:xfrm>
          <a:prstGeom prst="rect">
            <a:avLst/>
          </a:prstGeom>
          <a:noFill/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68180" y="1589721"/>
            <a:ext cx="5633285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48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现在四点</a:t>
            </a:r>
            <a:r>
              <a:rPr lang="zh-CN" altLang="en-US" sz="48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十分</a:t>
            </a:r>
            <a:r>
              <a:rPr lang="en-GB" altLang="zh-CN" sz="4800" dirty="0" smtClean="0">
                <a:latin typeface="KaiTi" pitchFamily="49" charset="-122"/>
                <a:ea typeface="KaiTi" pitchFamily="49" charset="-122"/>
                <a:cs typeface="KaiTi" pitchFamily="49" charset="-122"/>
              </a:rPr>
              <a:t>(</a:t>
            </a:r>
            <a:r>
              <a:rPr lang="en-GB" sz="4800" dirty="0" err="1" smtClean="0"/>
              <a:t>fēn</a:t>
            </a:r>
            <a:r>
              <a:rPr lang="en-GB" sz="4800" dirty="0" smtClean="0"/>
              <a:t>)</a:t>
            </a:r>
            <a:r>
              <a:rPr lang="zh-CN" altLang="en-US" sz="4800" dirty="0" smtClean="0">
                <a:latin typeface="KaiTi" pitchFamily="49" charset="-122"/>
                <a:ea typeface="KaiTi" pitchFamily="49" charset="-122"/>
                <a:cs typeface="KaiTi" pitchFamily="49" charset="-122"/>
              </a:rPr>
              <a:t>。</a:t>
            </a:r>
            <a:endParaRPr lang="en-US" sz="4800" dirty="0"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67661" y="245654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 </a:t>
            </a:r>
            <a:endParaRPr lang="en-GB" sz="44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5239" y="266037"/>
            <a:ext cx="8467745" cy="923330"/>
          </a:xfrm>
          <a:prstGeom prst="rect">
            <a:avLst/>
          </a:prstGeom>
          <a:solidFill>
            <a:schemeClr val="bg1"/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54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现在几点？</a:t>
            </a:r>
            <a:r>
              <a:rPr lang="en-GB" altLang="zh-CN" sz="5400" dirty="0" err="1" smtClean="0"/>
              <a:t>xiànzài</a:t>
            </a:r>
            <a:r>
              <a:rPr lang="en-GB" altLang="zh-CN" sz="5400" dirty="0" smtClean="0"/>
              <a:t> </a:t>
            </a:r>
            <a:r>
              <a:rPr lang="en-US" sz="5400" dirty="0" err="1"/>
              <a:t>jǐ</a:t>
            </a:r>
            <a:r>
              <a:rPr lang="en-US" sz="5400" dirty="0"/>
              <a:t> </a:t>
            </a:r>
            <a:r>
              <a:rPr lang="en-GB" altLang="zh-CN" sz="5400" dirty="0" err="1"/>
              <a:t>diǎn</a:t>
            </a:r>
            <a:r>
              <a:rPr lang="zh-CN" altLang="en-GB" sz="5400" dirty="0"/>
              <a:t>？</a:t>
            </a:r>
            <a:endParaRPr lang="en-US" sz="5400" dirty="0"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65239" y="3057680"/>
            <a:ext cx="3558151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4800" dirty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现在一点</a:t>
            </a:r>
            <a:r>
              <a:rPr lang="zh-CN" altLang="en-US" sz="4800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半</a:t>
            </a:r>
            <a:r>
              <a:rPr lang="zh-CN" altLang="en-US" sz="48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。</a:t>
            </a:r>
            <a:endParaRPr lang="en-US" sz="4800" dirty="0">
              <a:solidFill>
                <a:srgbClr val="000000"/>
              </a:solidFill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pic>
        <p:nvPicPr>
          <p:cNvPr id="12" name="Picture 2" descr="https://encrypted-tbn3.gstatic.com/images?q=tbn:ANd9GcSjQGLYf2PNeeffW7rZtrQHtGayBgGpeidCpZDkk4zt4RW7Ce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7584" y="2683370"/>
            <a:ext cx="1539282" cy="1478787"/>
          </a:xfrm>
          <a:prstGeom prst="rect">
            <a:avLst/>
          </a:prstGeom>
          <a:noFill/>
        </p:spPr>
      </p:pic>
      <p:pic>
        <p:nvPicPr>
          <p:cNvPr id="14" name="Picture 4" descr="https://encrypted-tbn3.gstatic.com/images?q=tbn:ANd9GcQ-00nnV0YS7Q2m0mrCzJtzL0qpzHojdqTS_DOV09oOtgJi96spF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4719" y="3888678"/>
            <a:ext cx="1392422" cy="1392423"/>
          </a:xfrm>
          <a:prstGeom prst="rect">
            <a:avLst/>
          </a:prstGeom>
          <a:noFill/>
        </p:spPr>
      </p:pic>
      <p:pic>
        <p:nvPicPr>
          <p:cNvPr id="15" name="Picture 6" descr="https://encrypted-tbn2.gstatic.com/images?q=tbn:ANd9GcRdXvHnXX1ULRgSntwNoTD4DpxB0qTq4-kSkvt3EVZr5rbOqPGvS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23390" y="5281101"/>
            <a:ext cx="1332212" cy="1498738"/>
          </a:xfrm>
          <a:prstGeom prst="rect">
            <a:avLst/>
          </a:prstGeom>
          <a:noFill/>
        </p:spPr>
      </p:pic>
      <p:pic>
        <p:nvPicPr>
          <p:cNvPr id="16" name="Picture 8" descr="http://www.anglia.org/resources/Primary/Time%201/11.4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7044" y="5199720"/>
            <a:ext cx="1595899" cy="1658280"/>
          </a:xfrm>
          <a:prstGeom prst="rect">
            <a:avLst/>
          </a:prstGeom>
          <a:noFill/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4197" y="4347816"/>
            <a:ext cx="5211030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4800" dirty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现</a:t>
            </a:r>
            <a:r>
              <a:rPr lang="zh-CN" altLang="en-US" sz="48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在四点</a:t>
            </a:r>
            <a:r>
              <a:rPr lang="zh-CN" altLang="en-US" sz="4800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一</a:t>
            </a:r>
            <a:r>
              <a:rPr lang="zh-CN" altLang="en-US" sz="48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刻</a:t>
            </a:r>
            <a:r>
              <a:rPr lang="en-US" altLang="zh-CN" sz="4800" dirty="0" smtClean="0">
                <a:latin typeface="KaiTi" pitchFamily="49" charset="-122"/>
                <a:ea typeface="KaiTi" pitchFamily="49" charset="-122"/>
                <a:cs typeface="KaiTi" pitchFamily="49" charset="-122"/>
              </a:rPr>
              <a:t>(</a:t>
            </a:r>
            <a:r>
              <a:rPr lang="en-GB" sz="4800" dirty="0" err="1" smtClean="0"/>
              <a:t>kè</a:t>
            </a:r>
            <a:r>
              <a:rPr lang="en-GB" sz="4800" dirty="0" smtClean="0"/>
              <a:t>)</a:t>
            </a:r>
            <a:r>
              <a:rPr lang="zh-CN" altLang="en-US" sz="4800" dirty="0" smtClean="0">
                <a:latin typeface="KaiTi" pitchFamily="49" charset="-122"/>
                <a:ea typeface="KaiTi" pitchFamily="49" charset="-122"/>
                <a:cs typeface="KaiTi" pitchFamily="49" charset="-122"/>
              </a:rPr>
              <a:t>。</a:t>
            </a:r>
            <a:endParaRPr lang="en-US" sz="4800" dirty="0"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725" y="5281101"/>
            <a:ext cx="1371480" cy="1374535"/>
          </a:xfrm>
          <a:prstGeom prst="rect">
            <a:avLst/>
          </a:prstGeom>
        </p:spPr>
      </p:pic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32247" y="5258755"/>
            <a:ext cx="723900" cy="709613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087064" y="5236438"/>
            <a:ext cx="723900" cy="709613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3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3399931" y="5283145"/>
            <a:ext cx="723900" cy="709613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2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3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557" y="2091953"/>
            <a:ext cx="2144330" cy="2144330"/>
          </a:xfrm>
          <a:prstGeom prst="rect">
            <a:avLst/>
          </a:prstGeom>
        </p:spPr>
      </p:pic>
      <p:pic>
        <p:nvPicPr>
          <p:cNvPr id="4" name="Picture 3" descr="clock6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1260263" y="2252122"/>
            <a:ext cx="1700984" cy="1703322"/>
          </a:xfrm>
          <a:prstGeom prst="rect">
            <a:avLst/>
          </a:prstGeom>
        </p:spPr>
      </p:pic>
      <p:pic>
        <p:nvPicPr>
          <p:cNvPr id="6" name="Picture 5" descr="clock8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6655534" y="4441106"/>
            <a:ext cx="2080579" cy="2269183"/>
          </a:xfrm>
          <a:prstGeom prst="rect">
            <a:avLst/>
          </a:prstGeom>
        </p:spPr>
      </p:pic>
      <p:pic>
        <p:nvPicPr>
          <p:cNvPr id="7" name="Picture 6" descr="clock5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6925987" y="2218254"/>
            <a:ext cx="1675469" cy="1733944"/>
          </a:xfrm>
          <a:prstGeom prst="rect">
            <a:avLst/>
          </a:prstGeom>
        </p:spPr>
      </p:pic>
      <p:pic>
        <p:nvPicPr>
          <p:cNvPr id="8" name="Picture 7" descr="clock1.jpg"/>
          <p:cNvPicPr/>
          <p:nvPr/>
        </p:nvPicPr>
        <p:blipFill>
          <a:blip r:embed="rId6"/>
          <a:stretch>
            <a:fillRect/>
          </a:stretch>
        </p:blipFill>
        <p:spPr>
          <a:xfrm>
            <a:off x="1260262" y="4621044"/>
            <a:ext cx="1581412" cy="1666285"/>
          </a:xfrm>
          <a:prstGeom prst="rect">
            <a:avLst/>
          </a:prstGeom>
        </p:spPr>
      </p:pic>
      <p:pic>
        <p:nvPicPr>
          <p:cNvPr id="10" name="Picture 9" descr="clock2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4368559" y="4398683"/>
            <a:ext cx="1786034" cy="1986732"/>
          </a:xfrm>
          <a:prstGeom prst="rect">
            <a:avLst/>
          </a:prstGeom>
        </p:spPr>
      </p:pic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09405" y="2060297"/>
            <a:ext cx="623289" cy="641617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31947" y="2060297"/>
            <a:ext cx="623289" cy="641617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2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394195" y="2060297"/>
            <a:ext cx="623289" cy="641617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3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09405" y="4441106"/>
            <a:ext cx="623289" cy="641617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4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456969" y="4441106"/>
            <a:ext cx="623289" cy="641617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5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394195" y="4621044"/>
            <a:ext cx="623289" cy="641617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6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8370" y="211309"/>
            <a:ext cx="8467745" cy="923330"/>
          </a:xfrm>
          <a:prstGeom prst="rect">
            <a:avLst/>
          </a:prstGeom>
          <a:solidFill>
            <a:schemeClr val="bg1"/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54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现在几点？</a:t>
            </a:r>
            <a:r>
              <a:rPr lang="en-GB" altLang="zh-CN" sz="5400" dirty="0" err="1" smtClean="0"/>
              <a:t>xiànzài</a:t>
            </a:r>
            <a:r>
              <a:rPr lang="en-GB" altLang="zh-CN" sz="5400" dirty="0" smtClean="0"/>
              <a:t> </a:t>
            </a:r>
            <a:r>
              <a:rPr lang="en-US" sz="5400" dirty="0" err="1"/>
              <a:t>jǐ</a:t>
            </a:r>
            <a:r>
              <a:rPr lang="en-US" sz="5400" dirty="0"/>
              <a:t> </a:t>
            </a:r>
            <a:r>
              <a:rPr lang="en-GB" altLang="zh-CN" sz="5400" dirty="0" err="1"/>
              <a:t>diǎn</a:t>
            </a:r>
            <a:r>
              <a:rPr lang="zh-CN" altLang="en-GB" sz="5400" dirty="0"/>
              <a:t>？</a:t>
            </a:r>
            <a:endParaRPr lang="en-US" sz="5400" dirty="0"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789" y="927078"/>
            <a:ext cx="1464893" cy="102542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74599" y="1341338"/>
            <a:ext cx="81660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latin typeface="KaiTi" pitchFamily="49" charset="-122"/>
                <a:ea typeface="KaiTi" pitchFamily="49" charset="-122"/>
                <a:cs typeface="KaiTi" pitchFamily="49" charset="-122"/>
              </a:rPr>
              <a:t>分</a:t>
            </a:r>
            <a:r>
              <a:rPr lang="en-GB" altLang="zh-CN" sz="3600" dirty="0">
                <a:latin typeface="KaiTi" pitchFamily="49" charset="-122"/>
                <a:ea typeface="KaiTi" pitchFamily="49" charset="-122"/>
                <a:cs typeface="KaiTi" pitchFamily="49" charset="-122"/>
              </a:rPr>
              <a:t> </a:t>
            </a:r>
            <a:r>
              <a:rPr lang="en-GB" sz="3600" dirty="0" err="1" smtClean="0"/>
              <a:t>fēn</a:t>
            </a:r>
            <a:r>
              <a:rPr lang="en-GB" sz="3600" dirty="0" smtClean="0"/>
              <a:t> = minutes		</a:t>
            </a:r>
            <a:r>
              <a:rPr lang="zh-CN" altLang="en-US" sz="3600" dirty="0" smtClean="0">
                <a:latin typeface="KaiTi" pitchFamily="49" charset="-122"/>
                <a:ea typeface="KaiTi" pitchFamily="49" charset="-122"/>
                <a:cs typeface="KaiTi" pitchFamily="49" charset="-122"/>
              </a:rPr>
              <a:t>刻 </a:t>
            </a:r>
            <a:r>
              <a:rPr lang="en-GB" sz="3600" dirty="0" err="1" smtClean="0"/>
              <a:t>kè</a:t>
            </a:r>
            <a:r>
              <a:rPr lang="en-GB" sz="3600" dirty="0" smtClean="0"/>
              <a:t> = quarter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39" name="Group 99"/>
          <p:cNvGraphicFramePr>
            <a:graphicFrameLocks noGrp="1"/>
          </p:cNvGraphicFramePr>
          <p:nvPr>
            <p:ph type="title"/>
          </p:nvPr>
        </p:nvGraphicFramePr>
        <p:xfrm>
          <a:off x="6516688" y="2636838"/>
          <a:ext cx="2411412" cy="2103120"/>
        </p:xfrm>
        <a:graphic>
          <a:graphicData uri="http://schemas.openxmlformats.org/drawingml/2006/table">
            <a:tbl>
              <a:tblPr/>
              <a:tblGrid>
                <a:gridCol w="990600"/>
                <a:gridCol w="142081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 hand 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 hand 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Both hands 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338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853408"/>
              </p:ext>
            </p:extLst>
          </p:nvPr>
        </p:nvGraphicFramePr>
        <p:xfrm>
          <a:off x="323850" y="1357629"/>
          <a:ext cx="6006612" cy="4818088"/>
        </p:xfrm>
        <a:graphic>
          <a:graphicData uri="http://schemas.openxmlformats.org/drawingml/2006/table">
            <a:tbl>
              <a:tblPr/>
              <a:tblGrid>
                <a:gridCol w="2888472"/>
                <a:gridCol w="457662"/>
                <a:gridCol w="2660478"/>
              </a:tblGrid>
              <a:tr h="937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anose="02010609060101010101" pitchFamily="49" charset="-122"/>
                          <a:ea typeface="FangSong" panose="02010609060101010101" pitchFamily="49" charset="-122"/>
                          <a:cs typeface="宋体" charset="-122"/>
                        </a:rPr>
                        <a:t>三点</a:t>
                      </a:r>
                      <a:endParaRPr kumimoji="0" lang="zh-CN" alt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  <a:cs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anose="02010609060101010101" pitchFamily="49" charset="-122"/>
                          <a:ea typeface="FangSong" panose="02010609060101010101" pitchFamily="49" charset="-122"/>
                          <a:cs typeface="宋体" charset="-122"/>
                        </a:rPr>
                        <a:t>六点</a:t>
                      </a:r>
                      <a:endParaRPr kumimoji="0" lang="zh-CN" alt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937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anose="02010609060101010101" pitchFamily="49" charset="-122"/>
                          <a:ea typeface="FangSong" panose="02010609060101010101" pitchFamily="49" charset="-122"/>
                          <a:cs typeface="宋体" charset="-122"/>
                        </a:rPr>
                        <a:t>八点半</a:t>
                      </a:r>
                      <a:endParaRPr kumimoji="0" lang="zh-CN" alt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  <a:cs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anose="02010609060101010101" pitchFamily="49" charset="-122"/>
                          <a:ea typeface="FangSong" panose="02010609060101010101" pitchFamily="49" charset="-122"/>
                          <a:cs typeface="宋体" charset="-122"/>
                        </a:rPr>
                        <a:t>十点一刻</a:t>
                      </a:r>
                      <a:endParaRPr kumimoji="0" lang="zh-CN" alt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37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anose="02010609060101010101" pitchFamily="49" charset="-122"/>
                          <a:ea typeface="FangSong" panose="02010609060101010101" pitchFamily="49" charset="-122"/>
                          <a:cs typeface="宋体" charset="-122"/>
                        </a:rPr>
                        <a:t>七点一刻</a:t>
                      </a:r>
                      <a:endParaRPr kumimoji="0" lang="en-GB" altLang="zh-CN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  <a:cs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anose="02010609060101010101" pitchFamily="49" charset="-122"/>
                          <a:ea typeface="FangSong" panose="02010609060101010101" pitchFamily="49" charset="-122"/>
                          <a:cs typeface="宋体" charset="-122"/>
                        </a:rPr>
                        <a:t>一</a:t>
                      </a:r>
                      <a:r>
                        <a:rPr kumimoji="0" lang="zh-CN" alt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anose="02010609060101010101" pitchFamily="49" charset="-122"/>
                          <a:ea typeface="FangSong" panose="02010609060101010101" pitchFamily="49" charset="-122"/>
                          <a:cs typeface="宋体" charset="-122"/>
                        </a:rPr>
                        <a:t>点</a:t>
                      </a:r>
                      <a:r>
                        <a:rPr kumimoji="0" lang="zh-CN" alt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anose="02010609060101010101" pitchFamily="49" charset="-122"/>
                          <a:ea typeface="FangSong" panose="02010609060101010101" pitchFamily="49" charset="-122"/>
                          <a:cs typeface="宋体" charset="-122"/>
                        </a:rPr>
                        <a:t>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1022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anose="02010609060101010101" pitchFamily="49" charset="-122"/>
                          <a:ea typeface="FangSong" panose="02010609060101010101" pitchFamily="49" charset="-122"/>
                          <a:cs typeface="宋体" charset="-122"/>
                        </a:rPr>
                        <a:t>两点二十分</a:t>
                      </a:r>
                      <a:endParaRPr kumimoji="0" lang="zh-CN" alt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  <a:cs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anose="02010609060101010101" pitchFamily="49" charset="-122"/>
                          <a:ea typeface="FangSong" panose="02010609060101010101" pitchFamily="49" charset="-122"/>
                          <a:cs typeface="宋体" charset="-122"/>
                        </a:rPr>
                        <a:t>十二点三刻</a:t>
                      </a:r>
                      <a:endParaRPr kumimoji="0" lang="zh-CN" alt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984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anose="02010609060101010101" pitchFamily="49" charset="-122"/>
                          <a:ea typeface="FangSong" panose="02010609060101010101" pitchFamily="49" charset="-122"/>
                          <a:cs typeface="宋体" charset="-122"/>
                        </a:rPr>
                        <a:t>九点三十五分</a:t>
                      </a:r>
                      <a:endParaRPr kumimoji="0" lang="zh-CN" alt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  <a:cs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anose="02010609060101010101" pitchFamily="49" charset="-122"/>
                          <a:ea typeface="FangSong" panose="02010609060101010101" pitchFamily="49" charset="-122"/>
                          <a:cs typeface="宋体" charset="-122"/>
                        </a:rPr>
                        <a:t>十一点五十分</a:t>
                      </a:r>
                      <a:endParaRPr kumimoji="0" lang="en-GB" altLang="zh-CN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  <a:cs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137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3933" y="143200"/>
            <a:ext cx="8663117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4800" u="sng" dirty="0" smtClean="0">
                <a:solidFill>
                  <a:srgbClr val="000000"/>
                </a:solidFill>
                <a:latin typeface="FangSong" panose="02010609060101010101" pitchFamily="49" charset="-122"/>
                <a:ea typeface="FangSong" panose="02010609060101010101" pitchFamily="49" charset="-122"/>
                <a:cs typeface="KaiTi" pitchFamily="49" charset="-122"/>
              </a:rPr>
              <a:t>时间</a:t>
            </a:r>
            <a:r>
              <a:rPr lang="en-US" altLang="zh-CN" sz="4800" u="sng" dirty="0" smtClean="0"/>
              <a:t>(</a:t>
            </a:r>
            <a:r>
              <a:rPr lang="en-US" altLang="zh-CN" sz="4800" u="sng" dirty="0" err="1" smtClean="0"/>
              <a:t>s</a:t>
            </a:r>
            <a:r>
              <a:rPr lang="en-US" sz="4800" u="sng" dirty="0" err="1" smtClean="0"/>
              <a:t>hí</a:t>
            </a:r>
            <a:r>
              <a:rPr lang="en-US" sz="4800" u="sng" dirty="0" smtClean="0"/>
              <a:t> </a:t>
            </a:r>
            <a:r>
              <a:rPr lang="en-US" sz="4800" u="sng" dirty="0" err="1" smtClean="0"/>
              <a:t>jiān</a:t>
            </a:r>
            <a:r>
              <a:rPr lang="en-US" sz="4800" u="sng" dirty="0" smtClean="0"/>
              <a:t>)</a:t>
            </a:r>
            <a:r>
              <a:rPr lang="en-US" sz="4800" dirty="0" smtClean="0"/>
              <a:t>  </a:t>
            </a:r>
            <a:r>
              <a:rPr lang="zh-CN" altLang="en-US" sz="4800" dirty="0" smtClean="0"/>
              <a:t>      </a:t>
            </a:r>
            <a:r>
              <a:rPr lang="en-US" altLang="zh-CN" sz="4800" u="sng" dirty="0" smtClean="0"/>
              <a:t>2016</a:t>
            </a:r>
            <a:r>
              <a:rPr lang="zh-CN" altLang="en-US" sz="4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年</a:t>
            </a:r>
            <a:r>
              <a:rPr lang="en-US" altLang="zh-CN" sz="4800" u="sng" dirty="0" smtClean="0"/>
              <a:t>12</a:t>
            </a:r>
            <a:r>
              <a:rPr lang="zh-CN" altLang="en-US" sz="4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月</a:t>
            </a:r>
            <a:r>
              <a:rPr lang="en-US" altLang="zh-CN" sz="4800" u="sng" dirty="0" smtClean="0"/>
              <a:t>6</a:t>
            </a:r>
            <a:r>
              <a:rPr lang="zh-CN" altLang="en-US" sz="4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日</a:t>
            </a:r>
            <a:endParaRPr lang="en-US" sz="4800" u="sng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933" y="1136673"/>
            <a:ext cx="86631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Task:</a:t>
            </a:r>
            <a:r>
              <a:rPr lang="en-GB" sz="2800" dirty="0" smtClean="0"/>
              <a:t> Complete reading and writing exercise </a:t>
            </a:r>
            <a:r>
              <a:rPr lang="en-GB" sz="2800" dirty="0"/>
              <a:t>on your sheet </a:t>
            </a:r>
            <a:r>
              <a:rPr lang="en-GB" sz="2800" dirty="0" smtClean="0"/>
              <a:t>(write the times in characters) and then stick it into your exercise book. </a:t>
            </a:r>
          </a:p>
        </p:txBody>
      </p:sp>
      <p:sp>
        <p:nvSpPr>
          <p:cNvPr id="9" name="Rectangle 8"/>
          <p:cNvSpPr/>
          <p:nvPr/>
        </p:nvSpPr>
        <p:spPr>
          <a:xfrm>
            <a:off x="3607377" y="5178525"/>
            <a:ext cx="21772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/>
              <a:t>fēn</a:t>
            </a:r>
            <a:r>
              <a:rPr lang="en-GB" sz="2800" dirty="0"/>
              <a:t> = minutes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76682" y="5188502"/>
            <a:ext cx="1951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/>
              <a:t>kè</a:t>
            </a:r>
            <a:r>
              <a:rPr lang="en-GB" sz="2800" dirty="0"/>
              <a:t> = quarter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8650" y="5791999"/>
            <a:ext cx="87304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Extension: </a:t>
            </a:r>
            <a:r>
              <a:rPr lang="en-GB" sz="2800" dirty="0"/>
              <a:t>Copy the question </a:t>
            </a:r>
            <a:r>
              <a:rPr lang="zh-CN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现在几点？</a:t>
            </a:r>
            <a:r>
              <a:rPr lang="en-GB" sz="2800" dirty="0"/>
              <a:t>and then write the answer for the time now</a:t>
            </a:r>
            <a:r>
              <a:rPr lang="zh-CN" altLang="en-US" sz="2800" dirty="0"/>
              <a:t> </a:t>
            </a:r>
            <a:r>
              <a:rPr lang="en-GB" altLang="zh-CN" sz="2800" dirty="0"/>
              <a:t>in your exercise book.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50" y="2525758"/>
            <a:ext cx="2568526" cy="25685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645" y="2521668"/>
            <a:ext cx="2568526" cy="256852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741" y="2521668"/>
            <a:ext cx="2606408" cy="260640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05899" y="5168548"/>
            <a:ext cx="2151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2800" dirty="0" err="1"/>
              <a:t>d</a:t>
            </a:r>
            <a:r>
              <a:rPr lang="en-GB" altLang="zh-CN" sz="2800" dirty="0" err="1" smtClean="0"/>
              <a:t>iǎn</a:t>
            </a:r>
            <a:r>
              <a:rPr lang="en-GB" altLang="zh-CN" sz="2800" dirty="0" smtClean="0"/>
              <a:t> = o’clock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20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5239" y="266037"/>
            <a:ext cx="8467745" cy="923330"/>
          </a:xfrm>
          <a:prstGeom prst="rect">
            <a:avLst/>
          </a:prstGeom>
          <a:solidFill>
            <a:schemeClr val="bg1"/>
          </a:soli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5400" dirty="0" smtClean="0">
                <a:solidFill>
                  <a:srgbClr val="000000"/>
                </a:solidFill>
                <a:latin typeface="KaiTi" pitchFamily="49" charset="-122"/>
                <a:ea typeface="KaiTi" pitchFamily="49" charset="-122"/>
                <a:cs typeface="KaiTi" pitchFamily="49" charset="-122"/>
              </a:rPr>
              <a:t>现在几点？</a:t>
            </a:r>
            <a:r>
              <a:rPr lang="en-GB" altLang="zh-CN" sz="5400" dirty="0" err="1" smtClean="0"/>
              <a:t>xiànzài</a:t>
            </a:r>
            <a:r>
              <a:rPr lang="en-GB" altLang="zh-CN" sz="5400" dirty="0" smtClean="0"/>
              <a:t> </a:t>
            </a:r>
            <a:r>
              <a:rPr lang="en-US" sz="5400" dirty="0" err="1"/>
              <a:t>jǐ</a:t>
            </a:r>
            <a:r>
              <a:rPr lang="en-US" sz="5400" dirty="0"/>
              <a:t> </a:t>
            </a:r>
            <a:r>
              <a:rPr lang="en-GB" altLang="zh-CN" sz="5400" dirty="0" err="1"/>
              <a:t>diǎn</a:t>
            </a:r>
            <a:r>
              <a:rPr lang="zh-CN" altLang="en-GB" sz="5400" dirty="0"/>
              <a:t>？</a:t>
            </a:r>
            <a:endParaRPr lang="en-US" sz="5400" dirty="0">
              <a:latin typeface="KaiTi" pitchFamily="49" charset="-122"/>
              <a:ea typeface="KaiTi" pitchFamily="49" charset="-122"/>
              <a:cs typeface="KaiTi" pitchFamily="49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557" y="2091953"/>
            <a:ext cx="2144330" cy="2144330"/>
          </a:xfrm>
          <a:prstGeom prst="rect">
            <a:avLst/>
          </a:prstGeom>
        </p:spPr>
      </p:pic>
      <p:pic>
        <p:nvPicPr>
          <p:cNvPr id="6" name="Picture 5" descr="clock6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1260263" y="2252122"/>
            <a:ext cx="1700984" cy="1703322"/>
          </a:xfrm>
          <a:prstGeom prst="rect">
            <a:avLst/>
          </a:prstGeom>
        </p:spPr>
      </p:pic>
      <p:pic>
        <p:nvPicPr>
          <p:cNvPr id="7" name="Picture 6" descr="clock8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6655534" y="4441106"/>
            <a:ext cx="2080579" cy="2269183"/>
          </a:xfrm>
          <a:prstGeom prst="rect">
            <a:avLst/>
          </a:prstGeom>
        </p:spPr>
      </p:pic>
      <p:pic>
        <p:nvPicPr>
          <p:cNvPr id="8" name="Picture 7" descr="clock5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6925987" y="2218254"/>
            <a:ext cx="1675469" cy="1733944"/>
          </a:xfrm>
          <a:prstGeom prst="rect">
            <a:avLst/>
          </a:prstGeom>
        </p:spPr>
      </p:pic>
      <p:pic>
        <p:nvPicPr>
          <p:cNvPr id="9" name="Picture 8" descr="clock1.jpg"/>
          <p:cNvPicPr/>
          <p:nvPr/>
        </p:nvPicPr>
        <p:blipFill>
          <a:blip r:embed="rId6"/>
          <a:stretch>
            <a:fillRect/>
          </a:stretch>
        </p:blipFill>
        <p:spPr>
          <a:xfrm>
            <a:off x="1260262" y="4621044"/>
            <a:ext cx="1581412" cy="1666285"/>
          </a:xfrm>
          <a:prstGeom prst="rect">
            <a:avLst/>
          </a:prstGeom>
        </p:spPr>
      </p:pic>
      <p:pic>
        <p:nvPicPr>
          <p:cNvPr id="10" name="Picture 9" descr="clock2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4368559" y="4398683"/>
            <a:ext cx="1786034" cy="1986732"/>
          </a:xfrm>
          <a:prstGeom prst="rect">
            <a:avLst/>
          </a:prstGeom>
        </p:spPr>
      </p:pic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09405" y="2060297"/>
            <a:ext cx="623289" cy="641617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31947" y="2060297"/>
            <a:ext cx="623289" cy="641617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2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394195" y="2060297"/>
            <a:ext cx="623289" cy="641617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3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09405" y="4441106"/>
            <a:ext cx="623289" cy="641617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4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456969" y="4441106"/>
            <a:ext cx="623289" cy="641617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5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394195" y="4621044"/>
            <a:ext cx="623289" cy="641617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dk1"/>
                </a:solidFill>
              </a:rPr>
              <a:t>6</a:t>
            </a:r>
            <a:endParaRPr lang="en-US" sz="4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9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385</Words>
  <Application>Microsoft Office PowerPoint</Application>
  <PresentationFormat>On-screen Show (4:3)</PresentationFormat>
  <Paragraphs>63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FangSong</vt:lpstr>
      <vt:lpstr>KaiTi</vt:lpstr>
      <vt:lpstr>宋体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Miriam Storrs-Fox</dc:creator>
  <cp:lastModifiedBy>WilliamsM</cp:lastModifiedBy>
  <cp:revision>44</cp:revision>
  <dcterms:created xsi:type="dcterms:W3CDTF">2012-10-25T09:41:03Z</dcterms:created>
  <dcterms:modified xsi:type="dcterms:W3CDTF">2016-12-06T12:17:13Z</dcterms:modified>
</cp:coreProperties>
</file>