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73" r:id="rId2"/>
    <p:sldId id="258" r:id="rId3"/>
    <p:sldId id="259" r:id="rId4"/>
    <p:sldId id="260" r:id="rId5"/>
    <p:sldId id="270" r:id="rId6"/>
    <p:sldId id="271" r:id="rId7"/>
    <p:sldId id="274" r:id="rId8"/>
    <p:sldId id="261" r:id="rId9"/>
    <p:sldId id="272" r:id="rId10"/>
    <p:sldId id="262" r:id="rId11"/>
    <p:sldId id="275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D87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40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D428C5-BF87-5B4F-8B31-2CCC33FB058D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DCF92B-35AD-404A-955D-87831EFDA4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338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BDF9-8D47-E946-BA14-DD363628AA30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360F5-3DDA-1748-B022-7CEC8847B3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BDF9-8D47-E946-BA14-DD363628AA30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360F5-3DDA-1748-B022-7CEC8847B3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BDF9-8D47-E946-BA14-DD363628AA30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360F5-3DDA-1748-B022-7CEC8847B3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BDF9-8D47-E946-BA14-DD363628AA30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360F5-3DDA-1748-B022-7CEC8847B3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BDF9-8D47-E946-BA14-DD363628AA30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360F5-3DDA-1748-B022-7CEC8847B3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BDF9-8D47-E946-BA14-DD363628AA30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360F5-3DDA-1748-B022-7CEC8847B3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BDF9-8D47-E946-BA14-DD363628AA30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360F5-3DDA-1748-B022-7CEC8847B3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BDF9-8D47-E946-BA14-DD363628AA30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360F5-3DDA-1748-B022-7CEC8847B3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BDF9-8D47-E946-BA14-DD363628AA30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360F5-3DDA-1748-B022-7CEC8847B3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BDF9-8D47-E946-BA14-DD363628AA30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360F5-3DDA-1748-B022-7CEC8847B3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BDF9-8D47-E946-BA14-DD363628AA30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360F5-3DDA-1748-B022-7CEC8847B3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3BDF9-8D47-E946-BA14-DD363628AA30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E360F5-3DDA-1748-B022-7CEC8847B39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251724" y="2504820"/>
            <a:ext cx="5391534" cy="2185214"/>
          </a:xfrm>
          <a:prstGeom prst="rect">
            <a:avLst/>
          </a:prstGeom>
          <a:noFill/>
          <a:ln w="9525">
            <a:solidFill>
              <a:srgbClr val="46AAC5"/>
            </a:solidFill>
            <a:miter lim="800000"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GB" sz="4800" dirty="0" err="1"/>
              <a:t>z</a:t>
            </a:r>
            <a:r>
              <a:rPr lang="en-GB" sz="4800" dirty="0" err="1" smtClean="0"/>
              <a:t>hōngwén</a:t>
            </a:r>
            <a:r>
              <a:rPr lang="en-GB" sz="4800" dirty="0" smtClean="0"/>
              <a:t> </a:t>
            </a:r>
            <a:r>
              <a:rPr lang="en-GB" sz="4800" dirty="0" err="1" smtClean="0"/>
              <a:t>kètáng</a:t>
            </a:r>
            <a:endParaRPr lang="en-GB" sz="4800" dirty="0"/>
          </a:p>
          <a:p>
            <a:r>
              <a:rPr lang="zh-CN" altLang="en-US" sz="8800" dirty="0" smtClean="0">
                <a:solidFill>
                  <a:srgbClr val="000000"/>
                </a:solidFill>
                <a:latin typeface="KaiTi" pitchFamily="49" charset="-122"/>
                <a:ea typeface="KaiTi" pitchFamily="49" charset="-122"/>
                <a:cs typeface="KaiTi" pitchFamily="49" charset="-122"/>
              </a:rPr>
              <a:t>中文课堂！</a:t>
            </a:r>
            <a:endParaRPr lang="en-US" sz="8800" dirty="0">
              <a:solidFill>
                <a:srgbClr val="000000"/>
              </a:solidFill>
              <a:latin typeface="KaiTi" pitchFamily="49" charset="-122"/>
              <a:ea typeface="KaiTi" pitchFamily="49" charset="-122"/>
              <a:cs typeface="KaiTi" pitchFamily="49" charset="-122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988" y="2590259"/>
            <a:ext cx="2014335" cy="2014335"/>
          </a:xfrm>
          <a:prstGeom prst="rect">
            <a:avLst/>
          </a:prstGeom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81473" y="130360"/>
            <a:ext cx="8777470" cy="646331"/>
          </a:xfrm>
          <a:prstGeom prst="rect">
            <a:avLst/>
          </a:prstGeom>
          <a:noFill/>
          <a:ln w="9525">
            <a:solidFill>
              <a:srgbClr val="46AAC5"/>
            </a:solidFill>
            <a:miter lim="800000"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GB" altLang="zh-CN" sz="3600" u="sng" dirty="0" smtClean="0">
                <a:solidFill>
                  <a:srgbClr val="000000"/>
                </a:solidFill>
                <a:ea typeface="KaiTi" pitchFamily="49" charset="-122"/>
                <a:cs typeface="KaiTi" pitchFamily="49" charset="-122"/>
              </a:rPr>
              <a:t>Classroom language</a:t>
            </a:r>
            <a:r>
              <a:rPr lang="en-GB" altLang="zh-CN" sz="3600" dirty="0" smtClean="0">
                <a:solidFill>
                  <a:srgbClr val="000000"/>
                </a:solidFill>
                <a:ea typeface="KaiTi" pitchFamily="49" charset="-122"/>
                <a:cs typeface="KaiTi" pitchFamily="49" charset="-122"/>
              </a:rPr>
              <a:t>				</a:t>
            </a:r>
            <a:r>
              <a:rPr lang="en-US" altLang="zh-CN" sz="3600" u="sng" dirty="0" smtClean="0">
                <a:solidFill>
                  <a:srgbClr val="000000"/>
                </a:solidFill>
                <a:ea typeface="KaiTi" pitchFamily="49" charset="-122"/>
                <a:cs typeface="KaiTi" pitchFamily="49" charset="-122"/>
              </a:rPr>
              <a:t>2016</a:t>
            </a:r>
            <a:r>
              <a:rPr lang="zh-CN" altLang="en-US" sz="3600" u="sng" dirty="0" smtClean="0">
                <a:solidFill>
                  <a:srgbClr val="000000"/>
                </a:solidFill>
                <a:ea typeface="KaiTi" pitchFamily="49" charset="-122"/>
                <a:cs typeface="KaiTi" pitchFamily="49" charset="-122"/>
              </a:rPr>
              <a:t>年</a:t>
            </a:r>
            <a:r>
              <a:rPr lang="en-US" altLang="zh-CN" sz="3600" u="sng" dirty="0" smtClean="0">
                <a:solidFill>
                  <a:srgbClr val="000000"/>
                </a:solidFill>
                <a:ea typeface="KaiTi" pitchFamily="49" charset="-122"/>
                <a:cs typeface="KaiTi" pitchFamily="49" charset="-122"/>
              </a:rPr>
              <a:t>9</a:t>
            </a:r>
            <a:r>
              <a:rPr lang="zh-CN" altLang="en-US" sz="3600" u="sng" dirty="0" smtClean="0">
                <a:solidFill>
                  <a:srgbClr val="000000"/>
                </a:solidFill>
                <a:ea typeface="KaiTi" pitchFamily="49" charset="-122"/>
                <a:cs typeface="KaiTi" pitchFamily="49" charset="-122"/>
              </a:rPr>
              <a:t>月</a:t>
            </a:r>
            <a:r>
              <a:rPr lang="en-US" altLang="zh-CN" sz="3600" u="sng" dirty="0" smtClean="0">
                <a:solidFill>
                  <a:srgbClr val="000000"/>
                </a:solidFill>
                <a:ea typeface="KaiTi" pitchFamily="49" charset="-122"/>
                <a:cs typeface="KaiTi" pitchFamily="49" charset="-122"/>
              </a:rPr>
              <a:t>21</a:t>
            </a:r>
            <a:r>
              <a:rPr lang="zh-CN" altLang="en-US" sz="3600" u="sng" dirty="0" smtClean="0">
                <a:solidFill>
                  <a:srgbClr val="000000"/>
                </a:solidFill>
                <a:ea typeface="KaiTi" pitchFamily="49" charset="-122"/>
                <a:cs typeface="KaiTi" pitchFamily="49" charset="-122"/>
              </a:rPr>
              <a:t>日</a:t>
            </a:r>
            <a:endParaRPr lang="en-US" sz="3600" u="sng" dirty="0">
              <a:solidFill>
                <a:srgbClr val="000000"/>
              </a:solidFill>
              <a:ea typeface="KaiTi" pitchFamily="49" charset="-122"/>
              <a:cs typeface="KaiTi" pitchFamily="49" charset="-12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1473" y="925286"/>
            <a:ext cx="87774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Leave </a:t>
            </a:r>
            <a:r>
              <a:rPr lang="en-GB" sz="2400" dirty="0" smtClean="0"/>
              <a:t>a space to finish writing your dialogue, then </a:t>
            </a:r>
            <a:r>
              <a:rPr lang="en-GB" sz="2400" dirty="0"/>
              <a:t>c</a:t>
            </a:r>
            <a:r>
              <a:rPr lang="en-GB" sz="2400" dirty="0" smtClean="0"/>
              <a:t>opy the title </a:t>
            </a:r>
            <a:r>
              <a:rPr lang="en-GB" sz="2400" dirty="0" smtClean="0"/>
              <a:t>and date into your exercise book. Can you see any language around the room which might be useful? How do you say it? What does it mean?</a:t>
            </a:r>
            <a:endParaRPr lang="en-GB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81473" y="5154678"/>
            <a:ext cx="87774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Stick the ‘Essential Classroom Language’ sheet into the back of your blue exercise book (inside the blue cover)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48736" y="2748933"/>
            <a:ext cx="2667000" cy="1015663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solidFill>
              <a:srgbClr val="46AAC5"/>
            </a:solidFill>
            <a:miter lim="800000"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zh-CN" altLang="en-US" sz="6000" dirty="0" smtClean="0">
                <a:solidFill>
                  <a:srgbClr val="000000"/>
                </a:solidFill>
                <a:latin typeface="KaiTi" pitchFamily="49" charset="-122"/>
                <a:ea typeface="KaiTi" pitchFamily="49" charset="-122"/>
                <a:cs typeface="KaiTi" pitchFamily="49" charset="-122"/>
              </a:rPr>
              <a:t>我可以</a:t>
            </a:r>
            <a:endParaRPr lang="en-US" sz="6000" dirty="0">
              <a:solidFill>
                <a:srgbClr val="000000"/>
              </a:solidFill>
              <a:latin typeface="KaiTi" pitchFamily="49" charset="-122"/>
              <a:ea typeface="KaiTi" pitchFamily="49" charset="-122"/>
              <a:cs typeface="KaiTi" pitchFamily="49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764596"/>
            <a:ext cx="3138897" cy="707886"/>
          </a:xfrm>
          <a:prstGeom prst="rect">
            <a:avLst/>
          </a:prstGeom>
          <a:noFill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000" dirty="0" smtClean="0">
                <a:solidFill>
                  <a:srgbClr val="376092"/>
                </a:solidFill>
              </a:rPr>
              <a:t>Can I…</a:t>
            </a:r>
            <a:endParaRPr lang="en-US" sz="4000" dirty="0">
              <a:solidFill>
                <a:srgbClr val="37609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8736" y="2007846"/>
            <a:ext cx="259969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chemeClr val="bg1">
                    <a:lumMod val="50000"/>
                  </a:schemeClr>
                </a:solidFill>
              </a:rPr>
              <a:t>Wǒ  </a:t>
            </a:r>
            <a:r>
              <a:rPr lang="en-US" sz="4000" dirty="0" err="1" smtClean="0">
                <a:solidFill>
                  <a:schemeClr val="bg1">
                    <a:lumMod val="50000"/>
                  </a:schemeClr>
                </a:solidFill>
              </a:rPr>
              <a:t>kěyǐ</a:t>
            </a:r>
            <a:endParaRPr lang="en-US" sz="4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487633" y="700446"/>
            <a:ext cx="2667000" cy="101566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rgbClr val="46AAC5"/>
            </a:solidFill>
            <a:miter lim="800000"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zh-CN" altLang="en-US" sz="6000" dirty="0" smtClean="0">
                <a:solidFill>
                  <a:srgbClr val="000000"/>
                </a:solidFill>
                <a:latin typeface="KaiTi" pitchFamily="49" charset="-122"/>
                <a:ea typeface="KaiTi" pitchFamily="49" charset="-122"/>
                <a:cs typeface="KaiTi" pitchFamily="49" charset="-122"/>
              </a:rPr>
              <a:t>说英文</a:t>
            </a:r>
            <a:endParaRPr lang="en-US" sz="6000" dirty="0">
              <a:solidFill>
                <a:srgbClr val="000000"/>
              </a:solidFill>
              <a:latin typeface="KaiTi" pitchFamily="49" charset="-122"/>
              <a:ea typeface="KaiTi" pitchFamily="49" charset="-122"/>
              <a:cs typeface="KaiTi" pitchFamily="49" charset="-122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487633" y="2748932"/>
            <a:ext cx="3412204" cy="101566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rgbClr val="46AAC5"/>
            </a:solidFill>
            <a:miter lim="800000"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zh-CN" altLang="en-US" sz="6000" dirty="0" smtClean="0">
                <a:solidFill>
                  <a:srgbClr val="000000"/>
                </a:solidFill>
                <a:latin typeface="KaiTi" pitchFamily="49" charset="-122"/>
                <a:ea typeface="KaiTi" pitchFamily="49" charset="-122"/>
                <a:cs typeface="KaiTi" pitchFamily="49" charset="-122"/>
              </a:rPr>
              <a:t>去音乐课</a:t>
            </a:r>
            <a:endParaRPr lang="en-US" sz="6000" dirty="0">
              <a:solidFill>
                <a:srgbClr val="000000"/>
              </a:solidFill>
              <a:latin typeface="KaiTi" pitchFamily="49" charset="-122"/>
              <a:ea typeface="KaiTi" pitchFamily="49" charset="-122"/>
              <a:cs typeface="KaiTi" pitchFamily="49" charset="-122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487633" y="4787943"/>
            <a:ext cx="2667000" cy="101566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rgbClr val="46AAC5"/>
            </a:solidFill>
            <a:miter lim="800000"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zh-CN" altLang="en-US" sz="6000" dirty="0" smtClean="0">
                <a:solidFill>
                  <a:srgbClr val="000000"/>
                </a:solidFill>
                <a:latin typeface="KaiTi" pitchFamily="49" charset="-122"/>
                <a:ea typeface="KaiTi" pitchFamily="49" charset="-122"/>
                <a:cs typeface="KaiTi" pitchFamily="49" charset="-122"/>
              </a:rPr>
              <a:t>上厕所</a:t>
            </a:r>
            <a:endParaRPr lang="en-US" sz="6000" dirty="0">
              <a:solidFill>
                <a:srgbClr val="000000"/>
              </a:solidFill>
              <a:latin typeface="KaiTi" pitchFamily="49" charset="-122"/>
              <a:ea typeface="KaiTi" pitchFamily="49" charset="-122"/>
              <a:cs typeface="KaiTi" pitchFamily="49" charset="-122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7212171" y="2748933"/>
            <a:ext cx="1507026" cy="1015663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solidFill>
              <a:srgbClr val="46AAC5"/>
            </a:solidFill>
            <a:miter lim="800000"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zh-CN" altLang="en-US" sz="6000" dirty="0" smtClean="0">
                <a:solidFill>
                  <a:srgbClr val="000000"/>
                </a:solidFill>
                <a:latin typeface="KaiTi" pitchFamily="49" charset="-122"/>
                <a:ea typeface="KaiTi" pitchFamily="49" charset="-122"/>
                <a:cs typeface="KaiTi" pitchFamily="49" charset="-122"/>
              </a:rPr>
              <a:t>吗？</a:t>
            </a:r>
            <a:endParaRPr lang="en-US" sz="6000" dirty="0">
              <a:solidFill>
                <a:srgbClr val="000000"/>
              </a:solidFill>
              <a:latin typeface="KaiTi" pitchFamily="49" charset="-122"/>
              <a:ea typeface="KaiTi" pitchFamily="49" charset="-122"/>
              <a:cs typeface="KaiTi" pitchFamily="49" charset="-122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0101" y="153869"/>
            <a:ext cx="1562240" cy="156224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77619" y="1473367"/>
            <a:ext cx="1363739" cy="127556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01196" y="5158926"/>
            <a:ext cx="810975" cy="1289359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7641358" y="2041047"/>
            <a:ext cx="10778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chemeClr val="bg1">
                    <a:lumMod val="50000"/>
                  </a:schemeClr>
                </a:solidFill>
              </a:rPr>
              <a:t>ma?</a:t>
            </a:r>
            <a:endParaRPr lang="en-US" sz="4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487633" y="5803606"/>
            <a:ext cx="275267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err="1" smtClean="0">
                <a:solidFill>
                  <a:schemeClr val="bg1">
                    <a:lumMod val="50000"/>
                  </a:schemeClr>
                </a:solidFill>
              </a:rPr>
              <a:t>shàng</a:t>
            </a:r>
            <a:r>
              <a:rPr lang="en-US" sz="4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bg1">
                    <a:lumMod val="50000"/>
                  </a:schemeClr>
                </a:solidFill>
              </a:rPr>
              <a:t>cèsuǒ</a:t>
            </a:r>
            <a:endParaRPr lang="en-US" sz="4000" dirty="0">
              <a:solidFill>
                <a:schemeClr val="bg1">
                  <a:lumMod val="50000"/>
                </a:schemeClr>
              </a:solidFill>
              <a:ea typeface="KaiTi" pitchFamily="49" charset="-122"/>
              <a:cs typeface="KaiTi" pitchFamily="49" charset="-122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483314" y="3764596"/>
            <a:ext cx="279076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err="1" smtClean="0">
                <a:solidFill>
                  <a:schemeClr val="bg1">
                    <a:lumMod val="50000"/>
                  </a:schemeClr>
                </a:solidFill>
              </a:rPr>
              <a:t>qù</a:t>
            </a:r>
            <a:r>
              <a:rPr lang="en-US" sz="4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bg1">
                    <a:lumMod val="50000"/>
                  </a:schemeClr>
                </a:solidFill>
              </a:rPr>
              <a:t>yīnyuè</a:t>
            </a:r>
            <a:r>
              <a:rPr lang="en-US" sz="4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bg1">
                    <a:lumMod val="50000"/>
                  </a:schemeClr>
                </a:solidFill>
              </a:rPr>
              <a:t>kè</a:t>
            </a:r>
            <a:endParaRPr lang="en-US" sz="4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2646" y="1716109"/>
            <a:ext cx="305756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err="1" smtClean="0">
                <a:solidFill>
                  <a:schemeClr val="bg1">
                    <a:lumMod val="50000"/>
                  </a:schemeClr>
                </a:solidFill>
              </a:rPr>
              <a:t>shuō</a:t>
            </a:r>
            <a:r>
              <a:rPr lang="en-US" sz="4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bg1">
                    <a:lumMod val="50000"/>
                  </a:schemeClr>
                </a:solidFill>
              </a:rPr>
              <a:t>yīngwén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7" grpId="0"/>
      <p:bldP spid="18" grpId="0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83963" y="486374"/>
            <a:ext cx="8715893" cy="4894118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3300" b="1" u="sng" dirty="0">
                <a:ea typeface="FangSong" panose="02010609060101010101" pitchFamily="49" charset="-122"/>
              </a:rPr>
              <a:t>作业</a:t>
            </a:r>
            <a:endParaRPr lang="en-US" altLang="zh-CN" sz="3300" u="sng" dirty="0">
              <a:ea typeface="FangSong" panose="02010609060101010101" pitchFamily="49" charset="-122"/>
            </a:endParaRPr>
          </a:p>
          <a:p>
            <a:pPr marL="342900" indent="-342900">
              <a:buAutoNum type="arabicPeriod"/>
              <a:defRPr/>
            </a:pPr>
            <a:r>
              <a:rPr lang="en-US" altLang="zh-CN" sz="2700" dirty="0">
                <a:ea typeface="FangSong" panose="02010609060101010101" pitchFamily="49" charset="-122"/>
              </a:rPr>
              <a:t>Learn to </a:t>
            </a:r>
            <a:r>
              <a:rPr lang="en-US" altLang="zh-CN" sz="2700" dirty="0" err="1">
                <a:ea typeface="FangSong" panose="02010609060101010101" pitchFamily="49" charset="-122"/>
              </a:rPr>
              <a:t>recognise</a:t>
            </a:r>
            <a:r>
              <a:rPr lang="en-US" altLang="zh-CN" sz="2700" dirty="0">
                <a:ea typeface="FangSong" panose="02010609060101010101" pitchFamily="49" charset="-122"/>
              </a:rPr>
              <a:t> characters and pinyin, and write characters for greetings (but not ‘being polite’) pg. 12-13 in your yellow vocabulary booklet</a:t>
            </a:r>
          </a:p>
          <a:p>
            <a:pPr marL="342900" indent="-342900">
              <a:buAutoNum type="arabicPeriod"/>
              <a:defRPr/>
            </a:pPr>
            <a:r>
              <a:rPr lang="en-US" altLang="zh-CN" sz="2700" dirty="0">
                <a:ea typeface="FangSong" panose="02010609060101010101" pitchFamily="49" charset="-122"/>
              </a:rPr>
              <a:t>Complete exercises on pg. 10, 13 &amp; 14 </a:t>
            </a:r>
          </a:p>
          <a:p>
            <a:pPr marL="342900" indent="-342900">
              <a:buAutoNum type="arabicPeriod"/>
              <a:defRPr/>
            </a:pPr>
            <a:r>
              <a:rPr lang="en-US" altLang="zh-CN" sz="2700" dirty="0">
                <a:ea typeface="FangSong" panose="02010609060101010101" pitchFamily="49" charset="-122"/>
              </a:rPr>
              <a:t>Copy greetings characters</a:t>
            </a:r>
          </a:p>
          <a:p>
            <a:pPr marL="342900" indent="-342900">
              <a:buAutoNum type="arabicPeriod"/>
              <a:defRPr/>
            </a:pPr>
            <a:r>
              <a:rPr lang="en-GB" sz="2700" dirty="0">
                <a:solidFill>
                  <a:srgbClr val="FF0000"/>
                </a:solidFill>
                <a:ea typeface="FangSong" panose="02010609060101010101" pitchFamily="49" charset="-122"/>
              </a:rPr>
              <a:t>Workbook</a:t>
            </a:r>
            <a:r>
              <a:rPr lang="en-GB" sz="2700" dirty="0">
                <a:solidFill>
                  <a:srgbClr val="FF0000"/>
                </a:solidFill>
                <a:ea typeface="FangSong" panose="02010609060101010101" pitchFamily="49" charset="-122"/>
              </a:rPr>
              <a:t>, pg. 21-23: exercise 1, 2, 3, 5, 9, </a:t>
            </a:r>
            <a:r>
              <a:rPr lang="en-GB" sz="2700" dirty="0">
                <a:solidFill>
                  <a:srgbClr val="FF0000"/>
                </a:solidFill>
                <a:ea typeface="FangSong" panose="02010609060101010101" pitchFamily="49" charset="-122"/>
              </a:rPr>
              <a:t>11 - Write </a:t>
            </a:r>
            <a:r>
              <a:rPr lang="en-GB" sz="2700" dirty="0">
                <a:solidFill>
                  <a:srgbClr val="FF0000"/>
                </a:solidFill>
                <a:ea typeface="FangSong" panose="02010609060101010101" pitchFamily="49" charset="-122"/>
              </a:rPr>
              <a:t>your answers </a:t>
            </a:r>
            <a:r>
              <a:rPr lang="en-GB" sz="2700" dirty="0">
                <a:solidFill>
                  <a:srgbClr val="FF0000"/>
                </a:solidFill>
                <a:ea typeface="FangSong" panose="02010609060101010101" pitchFamily="49" charset="-122"/>
              </a:rPr>
              <a:t>on the sheets</a:t>
            </a:r>
            <a:endParaRPr lang="en-US" altLang="zh-CN" sz="2700" dirty="0">
              <a:solidFill>
                <a:srgbClr val="FF0000"/>
              </a:solidFill>
              <a:ea typeface="FangSong" panose="02010609060101010101" pitchFamily="49" charset="-122"/>
            </a:endParaRPr>
          </a:p>
          <a:p>
            <a:pPr>
              <a:defRPr/>
            </a:pPr>
            <a:endParaRPr lang="en-US" altLang="zh-CN" dirty="0">
              <a:ea typeface="FangSong" panose="02010609060101010101" pitchFamily="49" charset="-122"/>
            </a:endParaRPr>
          </a:p>
          <a:p>
            <a:pPr>
              <a:defRPr/>
            </a:pPr>
            <a:r>
              <a:rPr lang="zh-CN" altLang="en-US" sz="2700" dirty="0">
                <a:ea typeface="FangSong" panose="02010609060101010101" pitchFamily="49" charset="-122"/>
              </a:rPr>
              <a:t>星期二 </a:t>
            </a:r>
            <a:r>
              <a:rPr lang="en-GB" altLang="zh-CN" sz="2700" dirty="0">
                <a:ea typeface="FangSong" panose="02010609060101010101" pitchFamily="49" charset="-122"/>
              </a:rPr>
              <a:t>(Tuesday)</a:t>
            </a:r>
            <a:endParaRPr lang="en-US" altLang="zh-CN" sz="2700" dirty="0">
              <a:ea typeface="FangSong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9258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587229" y="1205558"/>
            <a:ext cx="5099571" cy="1015663"/>
          </a:xfrm>
          <a:prstGeom prst="rect">
            <a:avLst/>
          </a:prstGeom>
          <a:solidFill>
            <a:srgbClr val="FF0000"/>
          </a:solidFill>
          <a:ln w="9525">
            <a:solidFill>
              <a:srgbClr val="46AAC5"/>
            </a:solidFill>
            <a:miter lim="800000"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GB" altLang="zh-CN" sz="6000" dirty="0" smtClean="0">
                <a:solidFill>
                  <a:srgbClr val="000000"/>
                </a:solidFill>
                <a:latin typeface="KaiTi" pitchFamily="49" charset="-122"/>
                <a:ea typeface="KaiTi" pitchFamily="49" charset="-122"/>
                <a:cs typeface="KaiTi" pitchFamily="49" charset="-122"/>
              </a:rPr>
              <a:t>…</a:t>
            </a:r>
            <a:r>
              <a:rPr lang="zh-CN" altLang="en-US" sz="6000" dirty="0" smtClean="0">
                <a:solidFill>
                  <a:srgbClr val="000000"/>
                </a:solidFill>
                <a:latin typeface="KaiTi" pitchFamily="49" charset="-122"/>
                <a:ea typeface="KaiTi" pitchFamily="49" charset="-122"/>
                <a:cs typeface="KaiTi" pitchFamily="49" charset="-122"/>
              </a:rPr>
              <a:t>中文怎么说？</a:t>
            </a:r>
            <a:endParaRPr lang="en-US" sz="6000" dirty="0">
              <a:solidFill>
                <a:srgbClr val="000000"/>
              </a:solidFill>
              <a:latin typeface="KaiTi" pitchFamily="49" charset="-122"/>
              <a:ea typeface="KaiTi" pitchFamily="49" charset="-122"/>
              <a:cs typeface="KaiTi" pitchFamily="49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87229" y="497672"/>
            <a:ext cx="5099571" cy="707886"/>
          </a:xfrm>
          <a:prstGeom prst="rect">
            <a:avLst/>
          </a:prstGeom>
          <a:noFill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GB" sz="4000" dirty="0" err="1" smtClean="0">
                <a:solidFill>
                  <a:schemeClr val="bg1">
                    <a:lumMod val="50000"/>
                  </a:schemeClr>
                </a:solidFill>
              </a:rPr>
              <a:t>z</a:t>
            </a:r>
            <a:r>
              <a:rPr lang="en-US" sz="4000" dirty="0" err="1" smtClean="0">
                <a:solidFill>
                  <a:schemeClr val="bg1">
                    <a:lumMod val="50000"/>
                  </a:schemeClr>
                </a:solidFill>
              </a:rPr>
              <a:t>hōngwén</a:t>
            </a:r>
            <a:r>
              <a:rPr lang="zh-CN" altLang="en-US" sz="4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bg1">
                    <a:lumMod val="50000"/>
                  </a:schemeClr>
                </a:solidFill>
              </a:rPr>
              <a:t>zěnme</a:t>
            </a:r>
            <a:r>
              <a:rPr lang="zh-CN" altLang="en-US" sz="4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bg1">
                    <a:lumMod val="50000"/>
                  </a:schemeClr>
                </a:solidFill>
              </a:rPr>
              <a:t>shuō</a:t>
            </a:r>
            <a:r>
              <a:rPr lang="zh-CN" altLang="en-US" sz="4000" dirty="0" smtClean="0">
                <a:solidFill>
                  <a:schemeClr val="bg1">
                    <a:lumMod val="50000"/>
                  </a:schemeClr>
                </a:solidFill>
              </a:rPr>
              <a:t>？</a:t>
            </a:r>
            <a:endParaRPr lang="en-US" sz="4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87229" y="2221221"/>
            <a:ext cx="5099572" cy="584776"/>
          </a:xfrm>
          <a:prstGeom prst="rect">
            <a:avLst/>
          </a:prstGeom>
          <a:noFill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zh-CN" sz="3200" dirty="0" smtClean="0">
                <a:solidFill>
                  <a:srgbClr val="376092"/>
                </a:solidFill>
                <a:ea typeface="宋体" charset="-122"/>
                <a:cs typeface="宋体" charset="-122"/>
              </a:rPr>
              <a:t>How do you say… in Chinese?</a:t>
            </a:r>
            <a:endParaRPr lang="en-US" sz="3200" dirty="0">
              <a:solidFill>
                <a:srgbClr val="376092"/>
              </a:solidFill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587229" y="4173143"/>
            <a:ext cx="5099571" cy="1015663"/>
          </a:xfrm>
          <a:prstGeom prst="rect">
            <a:avLst/>
          </a:prstGeom>
          <a:gradFill rotWithShape="1">
            <a:gsLst>
              <a:gs pos="0">
                <a:srgbClr val="9EEAFF"/>
              </a:gs>
              <a:gs pos="35001">
                <a:srgbClr val="BBEFFF"/>
              </a:gs>
              <a:gs pos="100000">
                <a:srgbClr val="E4F9FF"/>
              </a:gs>
            </a:gsLst>
            <a:lin ang="16200000" scaled="1"/>
          </a:gradFill>
          <a:ln w="9525">
            <a:solidFill>
              <a:srgbClr val="46AAC5"/>
            </a:solidFill>
            <a:miter lim="800000"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GB" altLang="zh-CN" sz="6000" dirty="0" smtClean="0">
                <a:solidFill>
                  <a:srgbClr val="000000"/>
                </a:solidFill>
                <a:latin typeface="KaiTi" pitchFamily="49" charset="-122"/>
                <a:ea typeface="KaiTi" pitchFamily="49" charset="-122"/>
                <a:cs typeface="KaiTi" pitchFamily="49" charset="-122"/>
              </a:rPr>
              <a:t>…</a:t>
            </a:r>
            <a:r>
              <a:rPr lang="zh-CN" altLang="en-US" sz="6000" dirty="0" smtClean="0">
                <a:solidFill>
                  <a:srgbClr val="000000"/>
                </a:solidFill>
                <a:latin typeface="KaiTi" pitchFamily="49" charset="-122"/>
                <a:ea typeface="KaiTi" pitchFamily="49" charset="-122"/>
                <a:cs typeface="KaiTi" pitchFamily="49" charset="-122"/>
              </a:rPr>
              <a:t>英文怎么说？</a:t>
            </a:r>
            <a:endParaRPr lang="en-US" sz="6000" dirty="0">
              <a:solidFill>
                <a:srgbClr val="000000"/>
              </a:solidFill>
              <a:latin typeface="KaiTi" pitchFamily="49" charset="-122"/>
              <a:ea typeface="KaiTi" pitchFamily="49" charset="-122"/>
              <a:cs typeface="KaiTi" pitchFamily="49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87229" y="3465257"/>
            <a:ext cx="5099571" cy="707886"/>
          </a:xfrm>
          <a:prstGeom prst="rect">
            <a:avLst/>
          </a:prstGeom>
          <a:noFill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4000" dirty="0" err="1" smtClean="0">
                <a:solidFill>
                  <a:schemeClr val="bg1">
                    <a:lumMod val="50000"/>
                  </a:schemeClr>
                </a:solidFill>
              </a:rPr>
              <a:t>yīngwén</a:t>
            </a:r>
            <a:r>
              <a:rPr lang="en-US" sz="4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bg1">
                    <a:lumMod val="50000"/>
                  </a:schemeClr>
                </a:solidFill>
              </a:rPr>
              <a:t>zěnme</a:t>
            </a:r>
            <a:r>
              <a:rPr lang="en-US" sz="4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bg1">
                    <a:lumMod val="50000"/>
                  </a:schemeClr>
                </a:solidFill>
              </a:rPr>
              <a:t>shuō</a:t>
            </a:r>
            <a:r>
              <a:rPr lang="zh-CN" altLang="en-US" sz="4000" dirty="0" smtClean="0">
                <a:solidFill>
                  <a:schemeClr val="bg1">
                    <a:lumMod val="50000"/>
                  </a:schemeClr>
                </a:solidFill>
              </a:rPr>
              <a:t>？</a:t>
            </a:r>
            <a:endParaRPr lang="en-US" sz="4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87228" y="5188806"/>
            <a:ext cx="5099572" cy="584776"/>
          </a:xfrm>
          <a:prstGeom prst="rect">
            <a:avLst/>
          </a:prstGeom>
          <a:noFill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zh-CN" sz="3200" dirty="0" smtClean="0">
                <a:solidFill>
                  <a:srgbClr val="376092"/>
                </a:solidFill>
                <a:ea typeface="宋体" charset="-122"/>
                <a:cs typeface="宋体" charset="-122"/>
              </a:rPr>
              <a:t>How do you say… in English?</a:t>
            </a:r>
            <a:endParaRPr lang="en-US" sz="3200" dirty="0">
              <a:solidFill>
                <a:srgbClr val="376092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828" y="418158"/>
            <a:ext cx="2703306" cy="270330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4828" y="3429000"/>
            <a:ext cx="2768600" cy="2933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325271" y="998333"/>
            <a:ext cx="3937000" cy="10156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46AAC5"/>
            </a:solidFill>
            <a:miter lim="800000"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GB" altLang="zh-CN" sz="6000" dirty="0" smtClean="0">
                <a:solidFill>
                  <a:srgbClr val="000000"/>
                </a:solidFill>
                <a:latin typeface="KaiTi" pitchFamily="49" charset="-122"/>
                <a:ea typeface="KaiTi" pitchFamily="49" charset="-122"/>
                <a:cs typeface="KaiTi" pitchFamily="49" charset="-122"/>
              </a:rPr>
              <a:t>…</a:t>
            </a:r>
            <a:r>
              <a:rPr lang="zh-CN" altLang="en-US" sz="6000" dirty="0" smtClean="0">
                <a:solidFill>
                  <a:srgbClr val="000000"/>
                </a:solidFill>
                <a:latin typeface="KaiTi" pitchFamily="49" charset="-122"/>
                <a:ea typeface="KaiTi" pitchFamily="49" charset="-122"/>
                <a:cs typeface="KaiTi" pitchFamily="49" charset="-122"/>
              </a:rPr>
              <a:t>怎么写</a:t>
            </a:r>
            <a:r>
              <a:rPr lang="en-GB" altLang="zh-CN" sz="6000" dirty="0" smtClean="0">
                <a:solidFill>
                  <a:srgbClr val="000000"/>
                </a:solidFill>
                <a:latin typeface="KaiTi" pitchFamily="49" charset="-122"/>
                <a:ea typeface="KaiTi" pitchFamily="49" charset="-122"/>
                <a:cs typeface="KaiTi" pitchFamily="49" charset="-122"/>
              </a:rPr>
              <a:t>?</a:t>
            </a:r>
            <a:endParaRPr lang="en-US" sz="6000" dirty="0">
              <a:solidFill>
                <a:srgbClr val="000000"/>
              </a:solidFill>
              <a:latin typeface="KaiTi" pitchFamily="49" charset="-122"/>
              <a:ea typeface="KaiTi" pitchFamily="49" charset="-122"/>
              <a:cs typeface="KaiTi" pitchFamily="49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25271" y="2013996"/>
            <a:ext cx="4607063" cy="707886"/>
          </a:xfrm>
          <a:prstGeom prst="rect">
            <a:avLst/>
          </a:prstGeom>
          <a:noFill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zh-CN" sz="4000" dirty="0" smtClean="0">
                <a:solidFill>
                  <a:srgbClr val="376092"/>
                </a:solidFill>
                <a:ea typeface="宋体" charset="-122"/>
                <a:cs typeface="宋体" charset="-122"/>
              </a:rPr>
              <a:t>How do you write…?</a:t>
            </a:r>
            <a:endParaRPr lang="en-US" sz="4000" dirty="0">
              <a:solidFill>
                <a:srgbClr val="376092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896" y="290447"/>
            <a:ext cx="3198404" cy="3184189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325271" y="290447"/>
            <a:ext cx="5099571" cy="707886"/>
          </a:xfrm>
          <a:prstGeom prst="rect">
            <a:avLst/>
          </a:prstGeom>
          <a:noFill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4000" dirty="0" smtClean="0">
                <a:solidFill>
                  <a:schemeClr val="bg1">
                    <a:lumMod val="50000"/>
                  </a:schemeClr>
                </a:solidFill>
              </a:rPr>
              <a:t>…</a:t>
            </a:r>
            <a:r>
              <a:rPr lang="en-US" sz="4000" dirty="0" err="1" smtClean="0">
                <a:solidFill>
                  <a:schemeClr val="bg1">
                    <a:lumMod val="50000"/>
                  </a:schemeClr>
                </a:solidFill>
              </a:rPr>
              <a:t>zěnme</a:t>
            </a:r>
            <a:r>
              <a:rPr lang="en-US" sz="4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bg1">
                    <a:lumMod val="50000"/>
                  </a:schemeClr>
                </a:solidFill>
              </a:rPr>
              <a:t>xiě</a:t>
            </a:r>
            <a:r>
              <a:rPr lang="zh-CN" altLang="en-US" sz="4000" dirty="0" smtClean="0">
                <a:solidFill>
                  <a:schemeClr val="bg1">
                    <a:lumMod val="50000"/>
                  </a:schemeClr>
                </a:solidFill>
              </a:rPr>
              <a:t>？</a:t>
            </a:r>
            <a:endParaRPr lang="en-US" sz="40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5896" y="3429000"/>
            <a:ext cx="2476500" cy="32893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4325271" y="3788319"/>
            <a:ext cx="5099571" cy="707886"/>
          </a:xfrm>
          <a:prstGeom prst="rect">
            <a:avLst/>
          </a:prstGeom>
          <a:noFill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4000" dirty="0" smtClean="0">
                <a:solidFill>
                  <a:schemeClr val="bg1">
                    <a:lumMod val="50000"/>
                  </a:schemeClr>
                </a:solidFill>
              </a:rPr>
              <a:t>…</a:t>
            </a:r>
            <a:r>
              <a:rPr lang="en-US" sz="4000" dirty="0" err="1" smtClean="0">
                <a:solidFill>
                  <a:schemeClr val="bg1">
                    <a:lumMod val="50000"/>
                  </a:schemeClr>
                </a:solidFill>
              </a:rPr>
              <a:t>zěnme</a:t>
            </a:r>
            <a:r>
              <a:rPr lang="en-US" sz="4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bg1">
                    <a:lumMod val="50000"/>
                  </a:schemeClr>
                </a:solidFill>
              </a:rPr>
              <a:t>niàn</a:t>
            </a:r>
            <a:r>
              <a:rPr lang="zh-CN" altLang="en-US" sz="4000" dirty="0" smtClean="0">
                <a:solidFill>
                  <a:schemeClr val="bg1">
                    <a:lumMod val="50000"/>
                  </a:schemeClr>
                </a:solidFill>
              </a:rPr>
              <a:t>？</a:t>
            </a:r>
            <a:endParaRPr lang="en-US" sz="4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325271" y="4496205"/>
            <a:ext cx="3937000" cy="10156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rgbClr val="46AAC5"/>
            </a:solidFill>
            <a:miter lim="800000"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GB" altLang="zh-CN" sz="6000" dirty="0" smtClean="0">
                <a:solidFill>
                  <a:srgbClr val="000000"/>
                </a:solidFill>
                <a:latin typeface="KaiTi" pitchFamily="49" charset="-122"/>
                <a:ea typeface="KaiTi" pitchFamily="49" charset="-122"/>
                <a:cs typeface="KaiTi" pitchFamily="49" charset="-122"/>
              </a:rPr>
              <a:t>…</a:t>
            </a:r>
            <a:r>
              <a:rPr lang="zh-CN" altLang="en-US" sz="6000" dirty="0" smtClean="0">
                <a:solidFill>
                  <a:srgbClr val="000000"/>
                </a:solidFill>
                <a:latin typeface="KaiTi" pitchFamily="49" charset="-122"/>
                <a:ea typeface="KaiTi" pitchFamily="49" charset="-122"/>
                <a:cs typeface="KaiTi" pitchFamily="49" charset="-122"/>
              </a:rPr>
              <a:t>怎么念</a:t>
            </a:r>
            <a:r>
              <a:rPr lang="en-GB" altLang="zh-CN" sz="6000" dirty="0" smtClean="0">
                <a:solidFill>
                  <a:srgbClr val="000000"/>
                </a:solidFill>
                <a:latin typeface="KaiTi" pitchFamily="49" charset="-122"/>
                <a:ea typeface="KaiTi" pitchFamily="49" charset="-122"/>
                <a:cs typeface="KaiTi" pitchFamily="49" charset="-122"/>
              </a:rPr>
              <a:t>?</a:t>
            </a:r>
            <a:endParaRPr lang="en-US" sz="6000" dirty="0">
              <a:solidFill>
                <a:srgbClr val="000000"/>
              </a:solidFill>
              <a:latin typeface="KaiTi" pitchFamily="49" charset="-122"/>
              <a:ea typeface="KaiTi" pitchFamily="49" charset="-122"/>
              <a:cs typeface="KaiTi" pitchFamily="49" charset="-12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32763" y="5511868"/>
            <a:ext cx="4607063" cy="707886"/>
          </a:xfrm>
          <a:prstGeom prst="rect">
            <a:avLst/>
          </a:prstGeom>
          <a:noFill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zh-CN" sz="4000" dirty="0" smtClean="0">
                <a:solidFill>
                  <a:srgbClr val="376092"/>
                </a:solidFill>
                <a:ea typeface="宋体" charset="-122"/>
                <a:cs typeface="宋体" charset="-122"/>
              </a:rPr>
              <a:t>How do you read…?</a:t>
            </a:r>
            <a:endParaRPr lang="en-US" sz="4000" dirty="0">
              <a:solidFill>
                <a:srgbClr val="37609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34476" y="2884805"/>
            <a:ext cx="3388595" cy="10156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rgbClr val="46AAC5"/>
            </a:solidFill>
            <a:miter lim="800000"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zh-CN" altLang="en-US" sz="6000" dirty="0" smtClean="0">
                <a:solidFill>
                  <a:srgbClr val="000000"/>
                </a:solidFill>
                <a:latin typeface="KaiTi" pitchFamily="49" charset="-122"/>
                <a:ea typeface="KaiTi" pitchFamily="49" charset="-122"/>
                <a:cs typeface="KaiTi" pitchFamily="49" charset="-122"/>
              </a:rPr>
              <a:t> 我忘了</a:t>
            </a:r>
            <a:endParaRPr lang="en-US" sz="6000" dirty="0">
              <a:solidFill>
                <a:srgbClr val="000000"/>
              </a:solidFill>
              <a:latin typeface="KaiTi" pitchFamily="49" charset="-122"/>
              <a:ea typeface="KaiTi" pitchFamily="49" charset="-122"/>
              <a:cs typeface="KaiTi" pitchFamily="49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4476" y="4096121"/>
            <a:ext cx="3937000" cy="707886"/>
          </a:xfrm>
          <a:prstGeom prst="rect">
            <a:avLst/>
          </a:prstGeom>
          <a:noFill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000" dirty="0" smtClean="0">
                <a:solidFill>
                  <a:srgbClr val="376092"/>
                </a:solidFill>
              </a:rPr>
              <a:t>I have forgotten…</a:t>
            </a:r>
            <a:endParaRPr lang="en-US" sz="4000" dirty="0">
              <a:solidFill>
                <a:srgbClr val="37609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2013" y="1910509"/>
            <a:ext cx="356969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 err="1" smtClean="0">
                <a:solidFill>
                  <a:schemeClr val="bg1">
                    <a:lumMod val="50000"/>
                  </a:schemeClr>
                </a:solidFill>
              </a:rPr>
              <a:t>Wǒ</a:t>
            </a:r>
            <a:r>
              <a:rPr lang="en-US" sz="48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4800" dirty="0" err="1" smtClean="0">
                <a:solidFill>
                  <a:schemeClr val="bg1">
                    <a:lumMod val="50000"/>
                  </a:schemeClr>
                </a:solidFill>
              </a:rPr>
              <a:t>wàng</a:t>
            </a:r>
            <a:r>
              <a:rPr lang="en-US" sz="4800" dirty="0" smtClean="0">
                <a:solidFill>
                  <a:schemeClr val="bg1">
                    <a:lumMod val="50000"/>
                  </a:schemeClr>
                </a:solidFill>
              </a:rPr>
              <a:t> le…</a:t>
            </a:r>
            <a:endParaRPr lang="en-US" sz="4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683142" y="186960"/>
            <a:ext cx="2645789" cy="10156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rgbClr val="46AAC5"/>
            </a:solidFill>
            <a:miter lim="800000"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zh-CN" altLang="en-US" sz="6000" dirty="0" smtClean="0">
                <a:solidFill>
                  <a:srgbClr val="000000"/>
                </a:solidFill>
                <a:latin typeface="KaiTi" pitchFamily="49" charset="-122"/>
                <a:ea typeface="KaiTi" pitchFamily="49" charset="-122"/>
                <a:cs typeface="KaiTi" pitchFamily="49" charset="-122"/>
              </a:rPr>
              <a:t>我的书</a:t>
            </a:r>
            <a:endParaRPr lang="en-US" sz="6000" dirty="0">
              <a:solidFill>
                <a:srgbClr val="000000"/>
              </a:solidFill>
              <a:latin typeface="KaiTi" pitchFamily="49" charset="-122"/>
              <a:ea typeface="KaiTi" pitchFamily="49" charset="-122"/>
              <a:cs typeface="KaiTi" pitchFamily="49" charset="-122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685359" y="1910509"/>
            <a:ext cx="2643572" cy="10156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rgbClr val="46AAC5"/>
            </a:solidFill>
            <a:miter lim="800000"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zh-CN" altLang="en-US" sz="6000" dirty="0" smtClean="0">
                <a:solidFill>
                  <a:srgbClr val="000000"/>
                </a:solidFill>
                <a:latin typeface="KaiTi" pitchFamily="49" charset="-122"/>
                <a:ea typeface="KaiTi" pitchFamily="49" charset="-122"/>
                <a:cs typeface="KaiTi" pitchFamily="49" charset="-122"/>
              </a:rPr>
              <a:t>我的笔</a:t>
            </a:r>
            <a:endParaRPr lang="en-US" sz="6000" dirty="0">
              <a:solidFill>
                <a:srgbClr val="000000"/>
              </a:solidFill>
              <a:latin typeface="KaiTi" pitchFamily="49" charset="-122"/>
              <a:ea typeface="KaiTi" pitchFamily="49" charset="-122"/>
              <a:cs typeface="KaiTi" pitchFamily="49" charset="-122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683142" y="3542501"/>
            <a:ext cx="3418159" cy="10156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rgbClr val="46AAC5"/>
            </a:solidFill>
            <a:miter lim="800000"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zh-CN" altLang="en-US" sz="6000" dirty="0" smtClean="0">
                <a:solidFill>
                  <a:srgbClr val="000000"/>
                </a:solidFill>
                <a:latin typeface="KaiTi" pitchFamily="49" charset="-122"/>
                <a:ea typeface="KaiTi" pitchFamily="49" charset="-122"/>
                <a:cs typeface="KaiTi" pitchFamily="49" charset="-122"/>
              </a:rPr>
              <a:t>我的作业</a:t>
            </a:r>
            <a:endParaRPr lang="en-US" sz="6000" dirty="0">
              <a:solidFill>
                <a:srgbClr val="000000"/>
              </a:solidFill>
              <a:latin typeface="KaiTi" pitchFamily="49" charset="-122"/>
              <a:ea typeface="KaiTi" pitchFamily="49" charset="-122"/>
              <a:cs typeface="KaiTi" pitchFamily="49" charset="-122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685359" y="5215859"/>
            <a:ext cx="3250499" cy="10156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rgbClr val="46AAC5"/>
            </a:solidFill>
            <a:miter lim="800000"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zh-CN" altLang="en-US" sz="6000" dirty="0" smtClean="0">
                <a:solidFill>
                  <a:srgbClr val="000000"/>
                </a:solidFill>
                <a:latin typeface="KaiTi" pitchFamily="49" charset="-122"/>
                <a:ea typeface="KaiTi" pitchFamily="49" charset="-122"/>
                <a:cs typeface="KaiTi" pitchFamily="49" charset="-122"/>
              </a:rPr>
              <a:t>我的日记</a:t>
            </a:r>
            <a:endParaRPr lang="en-US" sz="6000" dirty="0">
              <a:solidFill>
                <a:srgbClr val="000000"/>
              </a:solidFill>
              <a:latin typeface="KaiTi" pitchFamily="49" charset="-122"/>
              <a:ea typeface="KaiTi" pitchFamily="49" charset="-122"/>
              <a:cs typeface="KaiTi" pitchFamily="49" charset="-122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476" y="4804007"/>
            <a:ext cx="1999311" cy="199931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9581" y="186960"/>
            <a:ext cx="1364172" cy="136417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49581" y="1910509"/>
            <a:ext cx="1370003" cy="137000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46528" y="3456494"/>
            <a:ext cx="993570" cy="99357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35858" y="5215859"/>
            <a:ext cx="995787" cy="995787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4593964" y="1202623"/>
            <a:ext cx="5099571" cy="707886"/>
          </a:xfrm>
          <a:prstGeom prst="rect">
            <a:avLst/>
          </a:prstGeom>
          <a:noFill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4000" dirty="0" err="1" smtClean="0">
                <a:solidFill>
                  <a:schemeClr val="bg1">
                    <a:lumMod val="50000"/>
                  </a:schemeClr>
                </a:solidFill>
              </a:rPr>
              <a:t>Wǒ</a:t>
            </a:r>
            <a:r>
              <a:rPr lang="en-US" sz="4000" dirty="0" smtClean="0">
                <a:solidFill>
                  <a:schemeClr val="bg1">
                    <a:lumMod val="50000"/>
                  </a:schemeClr>
                </a:solidFill>
              </a:rPr>
              <a:t> de  </a:t>
            </a:r>
            <a:r>
              <a:rPr lang="en-US" sz="4000" dirty="0" err="1" smtClean="0">
                <a:solidFill>
                  <a:schemeClr val="bg1">
                    <a:lumMod val="50000"/>
                  </a:schemeClr>
                </a:solidFill>
              </a:rPr>
              <a:t>shū</a:t>
            </a:r>
            <a:endParaRPr lang="en-US" sz="4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277797" y="2926569"/>
            <a:ext cx="6832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bg1">
                    <a:lumMod val="50000"/>
                  </a:schemeClr>
                </a:solidFill>
              </a:rPr>
              <a:t>bǐ</a:t>
            </a:r>
            <a:endParaRPr lang="en-US" sz="4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543329" y="4450064"/>
            <a:ext cx="140319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err="1" smtClean="0">
                <a:solidFill>
                  <a:schemeClr val="bg1">
                    <a:lumMod val="50000"/>
                  </a:schemeClr>
                </a:solidFill>
              </a:rPr>
              <a:t>zuòyè</a:t>
            </a:r>
            <a:endParaRPr lang="en-US" sz="4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788745" y="6231522"/>
            <a:ext cx="72167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err="1" smtClean="0">
                <a:solidFill>
                  <a:schemeClr val="bg1">
                    <a:lumMod val="50000"/>
                  </a:schemeClr>
                </a:solidFill>
              </a:rPr>
              <a:t>rìjì</a:t>
            </a:r>
            <a:endParaRPr lang="en-US" sz="4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8" grpId="0"/>
      <p:bldP spid="19" grpId="0"/>
      <p:bldP spid="20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943166" y="411866"/>
            <a:ext cx="3604393" cy="707886"/>
          </a:xfrm>
          <a:prstGeom prst="rect">
            <a:avLst/>
          </a:prstGeom>
          <a:solidFill>
            <a:srgbClr val="FF0000"/>
          </a:solidFill>
          <a:ln w="9525">
            <a:solidFill>
              <a:srgbClr val="46AAC5"/>
            </a:solidFill>
            <a:miter lim="800000"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GB" altLang="zh-CN" sz="4000" dirty="0" smtClean="0">
                <a:solidFill>
                  <a:srgbClr val="000000"/>
                </a:solidFill>
                <a:latin typeface="KaiTi" pitchFamily="49" charset="-122"/>
                <a:ea typeface="KaiTi" pitchFamily="49" charset="-122"/>
                <a:cs typeface="KaiTi" pitchFamily="49" charset="-122"/>
              </a:rPr>
              <a:t>…</a:t>
            </a:r>
            <a:r>
              <a:rPr lang="zh-CN" altLang="en-US" sz="4000" dirty="0" smtClean="0">
                <a:solidFill>
                  <a:srgbClr val="000000"/>
                </a:solidFill>
                <a:latin typeface="KaiTi" pitchFamily="49" charset="-122"/>
                <a:ea typeface="KaiTi" pitchFamily="49" charset="-122"/>
                <a:cs typeface="KaiTi" pitchFamily="49" charset="-122"/>
              </a:rPr>
              <a:t>中文怎么说？</a:t>
            </a:r>
            <a:endParaRPr lang="en-US" sz="4000" dirty="0">
              <a:solidFill>
                <a:srgbClr val="000000"/>
              </a:solidFill>
              <a:latin typeface="KaiTi" pitchFamily="49" charset="-122"/>
              <a:ea typeface="KaiTi" pitchFamily="49" charset="-122"/>
              <a:cs typeface="KaiTi" pitchFamily="49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55883" y="1119752"/>
            <a:ext cx="5099571" cy="707886"/>
          </a:xfrm>
          <a:prstGeom prst="rect">
            <a:avLst/>
          </a:prstGeom>
          <a:noFill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4000" dirty="0" err="1" smtClean="0">
                <a:solidFill>
                  <a:schemeClr val="bg1">
                    <a:lumMod val="50000"/>
                  </a:schemeClr>
                </a:solidFill>
              </a:rPr>
              <a:t>zhōngwén</a:t>
            </a:r>
            <a:r>
              <a:rPr lang="en-US" sz="4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bg1">
                    <a:lumMod val="50000"/>
                  </a:schemeClr>
                </a:solidFill>
              </a:rPr>
              <a:t>zěnme</a:t>
            </a:r>
            <a:r>
              <a:rPr lang="en-US" sz="4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bg1">
                    <a:lumMod val="50000"/>
                  </a:schemeClr>
                </a:solidFill>
              </a:rPr>
              <a:t>shuō</a:t>
            </a:r>
            <a:r>
              <a:rPr lang="zh-CN" altLang="en-US" sz="4000" dirty="0" smtClean="0">
                <a:solidFill>
                  <a:schemeClr val="bg1">
                    <a:lumMod val="50000"/>
                  </a:schemeClr>
                </a:solidFill>
              </a:rPr>
              <a:t>？</a:t>
            </a:r>
            <a:endParaRPr lang="en-US" sz="40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5883" y="98496"/>
            <a:ext cx="1021256" cy="1021256"/>
          </a:xfrm>
          <a:prstGeom prst="rect">
            <a:avLst/>
          </a:prstGeom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004092" y="3845127"/>
            <a:ext cx="3673047" cy="707886"/>
          </a:xfrm>
          <a:prstGeom prst="rect">
            <a:avLst/>
          </a:prstGeom>
          <a:gradFill rotWithShape="1">
            <a:gsLst>
              <a:gs pos="0">
                <a:srgbClr val="9EEAFF"/>
              </a:gs>
              <a:gs pos="35001">
                <a:srgbClr val="BBEFFF"/>
              </a:gs>
              <a:gs pos="100000">
                <a:srgbClr val="E4F9FF"/>
              </a:gs>
            </a:gsLst>
            <a:lin ang="16200000" scaled="1"/>
          </a:gradFill>
          <a:ln w="9525">
            <a:solidFill>
              <a:srgbClr val="46AAC5"/>
            </a:solidFill>
            <a:miter lim="800000"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GB" altLang="zh-CN" sz="4000" dirty="0" smtClean="0">
                <a:solidFill>
                  <a:srgbClr val="000000"/>
                </a:solidFill>
                <a:latin typeface="KaiTi" pitchFamily="49" charset="-122"/>
                <a:ea typeface="KaiTi" pitchFamily="49" charset="-122"/>
                <a:cs typeface="KaiTi" pitchFamily="49" charset="-122"/>
              </a:rPr>
              <a:t>…</a:t>
            </a:r>
            <a:r>
              <a:rPr lang="zh-CN" altLang="en-US" sz="4000" dirty="0" smtClean="0">
                <a:solidFill>
                  <a:srgbClr val="000000"/>
                </a:solidFill>
                <a:latin typeface="KaiTi" pitchFamily="49" charset="-122"/>
                <a:ea typeface="KaiTi" pitchFamily="49" charset="-122"/>
                <a:cs typeface="KaiTi" pitchFamily="49" charset="-122"/>
              </a:rPr>
              <a:t>英文怎么说？</a:t>
            </a:r>
            <a:endParaRPr lang="en-US" sz="4000" dirty="0">
              <a:solidFill>
                <a:srgbClr val="000000"/>
              </a:solidFill>
              <a:latin typeface="KaiTi" pitchFamily="49" charset="-122"/>
              <a:ea typeface="KaiTi" pitchFamily="49" charset="-122"/>
              <a:cs typeface="KaiTi" pitchFamily="49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04092" y="4645368"/>
            <a:ext cx="5099571" cy="707886"/>
          </a:xfrm>
          <a:prstGeom prst="rect">
            <a:avLst/>
          </a:prstGeom>
          <a:noFill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4000" dirty="0" err="1" smtClean="0">
                <a:solidFill>
                  <a:schemeClr val="bg1">
                    <a:lumMod val="50000"/>
                  </a:schemeClr>
                </a:solidFill>
              </a:rPr>
              <a:t>yīngwén</a:t>
            </a:r>
            <a:r>
              <a:rPr lang="en-US" sz="4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bg1">
                    <a:lumMod val="50000"/>
                  </a:schemeClr>
                </a:solidFill>
              </a:rPr>
              <a:t>zěnme</a:t>
            </a:r>
            <a:r>
              <a:rPr lang="en-US" sz="4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bg1">
                    <a:lumMod val="50000"/>
                  </a:schemeClr>
                </a:solidFill>
              </a:rPr>
              <a:t>shuō</a:t>
            </a:r>
            <a:r>
              <a:rPr lang="zh-CN" altLang="en-US" sz="4000" dirty="0" smtClean="0">
                <a:solidFill>
                  <a:schemeClr val="bg1">
                    <a:lumMod val="50000"/>
                  </a:schemeClr>
                </a:solidFill>
              </a:rPr>
              <a:t>？</a:t>
            </a:r>
            <a:endParaRPr lang="en-US" sz="40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886" y="4553013"/>
            <a:ext cx="755206" cy="800241"/>
          </a:xfrm>
          <a:prstGeom prst="rect">
            <a:avLst/>
          </a:prstGeom>
        </p:spPr>
      </p:pic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05896" y="1898441"/>
            <a:ext cx="2689378" cy="70788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46AAC5"/>
            </a:solidFill>
            <a:miter lim="800000"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GB" altLang="zh-CN" sz="4000" dirty="0" smtClean="0">
                <a:solidFill>
                  <a:srgbClr val="000000"/>
                </a:solidFill>
                <a:latin typeface="KaiTi" pitchFamily="49" charset="-122"/>
                <a:ea typeface="KaiTi" pitchFamily="49" charset="-122"/>
                <a:cs typeface="KaiTi" pitchFamily="49" charset="-122"/>
              </a:rPr>
              <a:t>…</a:t>
            </a:r>
            <a:r>
              <a:rPr lang="zh-CN" altLang="en-US" sz="4000" dirty="0" smtClean="0">
                <a:solidFill>
                  <a:srgbClr val="000000"/>
                </a:solidFill>
                <a:latin typeface="KaiTi" pitchFamily="49" charset="-122"/>
                <a:ea typeface="KaiTi" pitchFamily="49" charset="-122"/>
                <a:cs typeface="KaiTi" pitchFamily="49" charset="-122"/>
              </a:rPr>
              <a:t>怎么写</a:t>
            </a:r>
            <a:r>
              <a:rPr lang="en-GB" altLang="zh-CN" sz="4000" dirty="0" smtClean="0">
                <a:solidFill>
                  <a:srgbClr val="000000"/>
                </a:solidFill>
                <a:latin typeface="KaiTi" pitchFamily="49" charset="-122"/>
                <a:ea typeface="KaiTi" pitchFamily="49" charset="-122"/>
                <a:cs typeface="KaiTi" pitchFamily="49" charset="-122"/>
              </a:rPr>
              <a:t>?</a:t>
            </a:r>
            <a:endParaRPr lang="en-US" sz="4000" dirty="0">
              <a:solidFill>
                <a:srgbClr val="000000"/>
              </a:solidFill>
              <a:latin typeface="KaiTi" pitchFamily="49" charset="-122"/>
              <a:ea typeface="KaiTi" pitchFamily="49" charset="-122"/>
              <a:cs typeface="KaiTi" pitchFamily="49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7708" y="2664976"/>
            <a:ext cx="5099571" cy="707886"/>
          </a:xfrm>
          <a:prstGeom prst="rect">
            <a:avLst/>
          </a:prstGeom>
          <a:noFill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4000" dirty="0" smtClean="0">
                <a:solidFill>
                  <a:schemeClr val="bg1">
                    <a:lumMod val="50000"/>
                  </a:schemeClr>
                </a:solidFill>
              </a:rPr>
              <a:t>…</a:t>
            </a:r>
            <a:r>
              <a:rPr lang="en-US" sz="4000" dirty="0" err="1" smtClean="0">
                <a:solidFill>
                  <a:schemeClr val="bg1">
                    <a:lumMod val="50000"/>
                  </a:schemeClr>
                </a:solidFill>
              </a:rPr>
              <a:t>zěnme</a:t>
            </a:r>
            <a:r>
              <a:rPr lang="en-US" sz="4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bg1">
                    <a:lumMod val="50000"/>
                  </a:schemeClr>
                </a:solidFill>
              </a:rPr>
              <a:t>xiě</a:t>
            </a:r>
            <a:r>
              <a:rPr lang="zh-CN" altLang="en-US" sz="4000" dirty="0" smtClean="0">
                <a:solidFill>
                  <a:schemeClr val="bg1">
                    <a:lumMod val="50000"/>
                  </a:schemeClr>
                </a:solidFill>
              </a:rPr>
              <a:t>？</a:t>
            </a:r>
            <a:endParaRPr lang="en-US" sz="40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1608" y="573587"/>
            <a:ext cx="1259649" cy="1254051"/>
          </a:xfrm>
          <a:prstGeom prst="rect">
            <a:avLst/>
          </a:prstGeom>
        </p:spPr>
      </p:pic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5870011" y="2783298"/>
            <a:ext cx="2677548" cy="7078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rgbClr val="46AAC5"/>
            </a:solidFill>
            <a:miter lim="800000"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GB" altLang="zh-CN" sz="4000" dirty="0" smtClean="0">
                <a:solidFill>
                  <a:srgbClr val="000000"/>
                </a:solidFill>
                <a:latin typeface="KaiTi" pitchFamily="49" charset="-122"/>
                <a:ea typeface="KaiTi" pitchFamily="49" charset="-122"/>
                <a:cs typeface="KaiTi" pitchFamily="49" charset="-122"/>
              </a:rPr>
              <a:t>…</a:t>
            </a:r>
            <a:r>
              <a:rPr lang="zh-CN" altLang="en-US" sz="4000" dirty="0" smtClean="0">
                <a:solidFill>
                  <a:srgbClr val="000000"/>
                </a:solidFill>
                <a:latin typeface="KaiTi" pitchFamily="49" charset="-122"/>
                <a:ea typeface="KaiTi" pitchFamily="49" charset="-122"/>
                <a:cs typeface="KaiTi" pitchFamily="49" charset="-122"/>
              </a:rPr>
              <a:t>怎么念</a:t>
            </a:r>
            <a:r>
              <a:rPr lang="en-GB" altLang="zh-CN" sz="4000" dirty="0" smtClean="0">
                <a:solidFill>
                  <a:srgbClr val="000000"/>
                </a:solidFill>
                <a:latin typeface="KaiTi" pitchFamily="49" charset="-122"/>
                <a:ea typeface="KaiTi" pitchFamily="49" charset="-122"/>
                <a:cs typeface="KaiTi" pitchFamily="49" charset="-122"/>
              </a:rPr>
              <a:t>?</a:t>
            </a:r>
            <a:endParaRPr lang="en-US" sz="4000" dirty="0">
              <a:solidFill>
                <a:srgbClr val="000000"/>
              </a:solidFill>
              <a:latin typeface="KaiTi" pitchFamily="49" charset="-122"/>
              <a:ea typeface="KaiTi" pitchFamily="49" charset="-122"/>
              <a:cs typeface="KaiTi" pitchFamily="49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43166" y="3491184"/>
            <a:ext cx="5099571" cy="707886"/>
          </a:xfrm>
          <a:prstGeom prst="rect">
            <a:avLst/>
          </a:prstGeom>
          <a:noFill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4000" dirty="0" smtClean="0">
                <a:solidFill>
                  <a:schemeClr val="bg1">
                    <a:lumMod val="50000"/>
                  </a:schemeClr>
                </a:solidFill>
              </a:rPr>
              <a:t>…</a:t>
            </a:r>
            <a:r>
              <a:rPr lang="en-US" sz="4000" dirty="0" err="1" smtClean="0">
                <a:solidFill>
                  <a:schemeClr val="bg1">
                    <a:lumMod val="50000"/>
                  </a:schemeClr>
                </a:solidFill>
              </a:rPr>
              <a:t>zěnme</a:t>
            </a:r>
            <a:r>
              <a:rPr lang="en-US" sz="4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bg1">
                    <a:lumMod val="50000"/>
                  </a:schemeClr>
                </a:solidFill>
              </a:rPr>
              <a:t>niàn</a:t>
            </a:r>
            <a:r>
              <a:rPr lang="zh-CN" altLang="en-US" sz="4000" dirty="0" smtClean="0">
                <a:solidFill>
                  <a:schemeClr val="bg1">
                    <a:lumMod val="50000"/>
                  </a:schemeClr>
                </a:solidFill>
              </a:rPr>
              <a:t>？</a:t>
            </a:r>
            <a:endParaRPr lang="en-US" sz="40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43166" y="2429355"/>
            <a:ext cx="799446" cy="1061829"/>
          </a:xfrm>
          <a:prstGeom prst="rect">
            <a:avLst/>
          </a:prstGeom>
        </p:spPr>
      </p:pic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347708" y="800613"/>
            <a:ext cx="723900" cy="709613"/>
          </a:xfrm>
          <a:prstGeom prst="ellipse">
            <a:avLst/>
          </a:prstGeom>
          <a:gradFill rotWithShape="1">
            <a:gsLst>
              <a:gs pos="0">
                <a:srgbClr val="FFBE86"/>
              </a:gs>
              <a:gs pos="35001">
                <a:srgbClr val="FFD0AA"/>
              </a:gs>
              <a:gs pos="100000">
                <a:srgbClr val="FFEBDB"/>
              </a:gs>
            </a:gsLst>
            <a:lin ang="16200000" scaled="1"/>
          </a:gradFill>
          <a:ln w="9525">
            <a:solidFill>
              <a:srgbClr val="F69240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48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1</a:t>
            </a:r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2931983" y="218780"/>
            <a:ext cx="723900" cy="709613"/>
          </a:xfrm>
          <a:prstGeom prst="ellipse">
            <a:avLst/>
          </a:prstGeom>
          <a:gradFill rotWithShape="1">
            <a:gsLst>
              <a:gs pos="0">
                <a:srgbClr val="FFBE86"/>
              </a:gs>
              <a:gs pos="35001">
                <a:srgbClr val="FFD0AA"/>
              </a:gs>
              <a:gs pos="100000">
                <a:srgbClr val="FFEBDB"/>
              </a:gs>
            </a:gsLst>
            <a:lin ang="16200000" scaled="1"/>
          </a:gradFill>
          <a:ln w="9525">
            <a:solidFill>
              <a:srgbClr val="F69240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4800" dirty="0">
                <a:solidFill>
                  <a:schemeClr val="dk1"/>
                </a:solidFill>
              </a:rPr>
              <a:t>2</a:t>
            </a:r>
            <a:endParaRPr lang="en-US" sz="4800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4315189" y="2251520"/>
            <a:ext cx="723900" cy="709613"/>
          </a:xfrm>
          <a:prstGeom prst="ellipse">
            <a:avLst/>
          </a:prstGeom>
          <a:gradFill rotWithShape="1">
            <a:gsLst>
              <a:gs pos="0">
                <a:srgbClr val="FFBE86"/>
              </a:gs>
              <a:gs pos="35001">
                <a:srgbClr val="FFD0AA"/>
              </a:gs>
              <a:gs pos="100000">
                <a:srgbClr val="FFEBDB"/>
              </a:gs>
            </a:gsLst>
            <a:lin ang="16200000" scaled="1"/>
          </a:gradFill>
          <a:ln w="9525">
            <a:solidFill>
              <a:srgbClr val="F69240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4800" dirty="0">
                <a:solidFill>
                  <a:schemeClr val="dk1"/>
                </a:solidFill>
              </a:rPr>
              <a:t>3</a:t>
            </a:r>
            <a:endParaRPr lang="en-US" sz="4800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248886" y="3843400"/>
            <a:ext cx="723900" cy="709613"/>
          </a:xfrm>
          <a:prstGeom prst="ellipse">
            <a:avLst/>
          </a:prstGeom>
          <a:gradFill rotWithShape="1">
            <a:gsLst>
              <a:gs pos="0">
                <a:srgbClr val="FFBE86"/>
              </a:gs>
              <a:gs pos="35001">
                <a:srgbClr val="FFD0AA"/>
              </a:gs>
              <a:gs pos="100000">
                <a:srgbClr val="FFEBDB"/>
              </a:gs>
            </a:gsLst>
            <a:lin ang="16200000" scaled="1"/>
          </a:gradFill>
          <a:ln w="9525">
            <a:solidFill>
              <a:srgbClr val="F69240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4800" dirty="0" smtClean="0">
                <a:solidFill>
                  <a:schemeClr val="dk1"/>
                </a:solidFill>
              </a:rPr>
              <a:t>4</a:t>
            </a:r>
            <a:endParaRPr lang="en-US" sz="4800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6750778" y="5353254"/>
            <a:ext cx="2393222" cy="70788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rgbClr val="46AAC5"/>
            </a:solidFill>
            <a:miter lim="800000"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zh-CN" altLang="en-US" sz="4000" dirty="0" smtClean="0">
                <a:solidFill>
                  <a:srgbClr val="000000"/>
                </a:solidFill>
                <a:latin typeface="KaiTi" pitchFamily="49" charset="-122"/>
                <a:ea typeface="KaiTi" pitchFamily="49" charset="-122"/>
                <a:cs typeface="KaiTi" pitchFamily="49" charset="-122"/>
              </a:rPr>
              <a:t>我忘了</a:t>
            </a:r>
            <a:r>
              <a:rPr lang="en-GB" altLang="zh-CN" sz="4000" dirty="0" smtClean="0">
                <a:solidFill>
                  <a:srgbClr val="000000"/>
                </a:solidFill>
                <a:latin typeface="KaiTi" pitchFamily="49" charset="-122"/>
                <a:ea typeface="KaiTi" pitchFamily="49" charset="-122"/>
                <a:cs typeface="KaiTi" pitchFamily="49" charset="-122"/>
              </a:rPr>
              <a:t>…</a:t>
            </a:r>
            <a:endParaRPr lang="en-US" sz="4000" dirty="0">
              <a:solidFill>
                <a:srgbClr val="000000"/>
              </a:solidFill>
              <a:latin typeface="KaiTi" pitchFamily="49" charset="-122"/>
              <a:ea typeface="KaiTi" pitchFamily="49" charset="-122"/>
              <a:cs typeface="KaiTi" pitchFamily="49" charset="-122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640799" y="6061140"/>
            <a:ext cx="311465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err="1" smtClean="0">
                <a:solidFill>
                  <a:schemeClr val="bg1">
                    <a:lumMod val="50000"/>
                  </a:schemeClr>
                </a:solidFill>
              </a:rPr>
              <a:t>Wǒ</a:t>
            </a:r>
            <a:r>
              <a:rPr lang="en-US" sz="4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bg1">
                    <a:lumMod val="50000"/>
                  </a:schemeClr>
                </a:solidFill>
              </a:rPr>
              <a:t>wàng</a:t>
            </a:r>
            <a:r>
              <a:rPr lang="en-US" sz="4000" dirty="0" smtClean="0">
                <a:solidFill>
                  <a:schemeClr val="bg1">
                    <a:lumMod val="50000"/>
                  </a:schemeClr>
                </a:solidFill>
              </a:rPr>
              <a:t> le…</a:t>
            </a:r>
            <a:endParaRPr lang="en-US" sz="40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50778" y="4274335"/>
            <a:ext cx="1078919" cy="1078919"/>
          </a:xfrm>
          <a:prstGeom prst="rect">
            <a:avLst/>
          </a:prstGeom>
        </p:spPr>
      </p:pic>
      <p:sp>
        <p:nvSpPr>
          <p:cNvPr id="23" name="Oval 22"/>
          <p:cNvSpPr>
            <a:spLocks noChangeArrowheads="1"/>
          </p:cNvSpPr>
          <p:nvPr/>
        </p:nvSpPr>
        <p:spPr bwMode="auto">
          <a:xfrm>
            <a:off x="5870011" y="5353254"/>
            <a:ext cx="723900" cy="709613"/>
          </a:xfrm>
          <a:prstGeom prst="ellipse">
            <a:avLst/>
          </a:prstGeom>
          <a:gradFill rotWithShape="1">
            <a:gsLst>
              <a:gs pos="0">
                <a:srgbClr val="FFBE86"/>
              </a:gs>
              <a:gs pos="35001">
                <a:srgbClr val="FFD0AA"/>
              </a:gs>
              <a:gs pos="100000">
                <a:srgbClr val="FFEBDB"/>
              </a:gs>
            </a:gsLst>
            <a:lin ang="16200000" scaled="1"/>
          </a:gradFill>
          <a:ln w="9525">
            <a:solidFill>
              <a:srgbClr val="F69240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4800" dirty="0" smtClean="0">
                <a:solidFill>
                  <a:schemeClr val="dk1"/>
                </a:solidFill>
              </a:rPr>
              <a:t>5</a:t>
            </a:r>
            <a:endParaRPr lang="en-US" sz="4800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943166" y="411866"/>
            <a:ext cx="3604393" cy="707886"/>
          </a:xfrm>
          <a:prstGeom prst="rect">
            <a:avLst/>
          </a:prstGeom>
          <a:solidFill>
            <a:srgbClr val="FF0000"/>
          </a:solidFill>
          <a:ln w="9525">
            <a:solidFill>
              <a:srgbClr val="46AAC5"/>
            </a:solidFill>
            <a:miter lim="800000"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GB" altLang="zh-CN" sz="4000" dirty="0" smtClean="0">
                <a:solidFill>
                  <a:srgbClr val="000000"/>
                </a:solidFill>
                <a:latin typeface="KaiTi" pitchFamily="49" charset="-122"/>
                <a:ea typeface="KaiTi" pitchFamily="49" charset="-122"/>
                <a:cs typeface="KaiTi" pitchFamily="49" charset="-122"/>
              </a:rPr>
              <a:t>…</a:t>
            </a:r>
            <a:r>
              <a:rPr lang="zh-CN" altLang="en-US" sz="4000" dirty="0" smtClean="0">
                <a:solidFill>
                  <a:srgbClr val="000000"/>
                </a:solidFill>
                <a:latin typeface="KaiTi" pitchFamily="49" charset="-122"/>
                <a:ea typeface="KaiTi" pitchFamily="49" charset="-122"/>
                <a:cs typeface="KaiTi" pitchFamily="49" charset="-122"/>
              </a:rPr>
              <a:t>中文怎么说？</a:t>
            </a:r>
            <a:endParaRPr lang="en-US" sz="4000" dirty="0">
              <a:solidFill>
                <a:srgbClr val="000000"/>
              </a:solidFill>
              <a:latin typeface="KaiTi" pitchFamily="49" charset="-122"/>
              <a:ea typeface="KaiTi" pitchFamily="49" charset="-122"/>
              <a:cs typeface="KaiTi" pitchFamily="49" charset="-122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5883" y="98496"/>
            <a:ext cx="1021256" cy="1021256"/>
          </a:xfrm>
          <a:prstGeom prst="rect">
            <a:avLst/>
          </a:prstGeom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004092" y="3845127"/>
            <a:ext cx="3673047" cy="707886"/>
          </a:xfrm>
          <a:prstGeom prst="rect">
            <a:avLst/>
          </a:prstGeom>
          <a:gradFill rotWithShape="1">
            <a:gsLst>
              <a:gs pos="0">
                <a:srgbClr val="9EEAFF"/>
              </a:gs>
              <a:gs pos="35001">
                <a:srgbClr val="BBEFFF"/>
              </a:gs>
              <a:gs pos="100000">
                <a:srgbClr val="E4F9FF"/>
              </a:gs>
            </a:gsLst>
            <a:lin ang="16200000" scaled="1"/>
          </a:gradFill>
          <a:ln w="9525">
            <a:solidFill>
              <a:srgbClr val="46AAC5"/>
            </a:solidFill>
            <a:miter lim="800000"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GB" altLang="zh-CN" sz="4000" dirty="0" smtClean="0">
                <a:solidFill>
                  <a:srgbClr val="000000"/>
                </a:solidFill>
                <a:latin typeface="KaiTi" pitchFamily="49" charset="-122"/>
                <a:ea typeface="KaiTi" pitchFamily="49" charset="-122"/>
                <a:cs typeface="KaiTi" pitchFamily="49" charset="-122"/>
              </a:rPr>
              <a:t>…</a:t>
            </a:r>
            <a:r>
              <a:rPr lang="zh-CN" altLang="en-US" sz="4000" dirty="0" smtClean="0">
                <a:solidFill>
                  <a:srgbClr val="000000"/>
                </a:solidFill>
                <a:latin typeface="KaiTi" pitchFamily="49" charset="-122"/>
                <a:ea typeface="KaiTi" pitchFamily="49" charset="-122"/>
                <a:cs typeface="KaiTi" pitchFamily="49" charset="-122"/>
              </a:rPr>
              <a:t>英文怎么说？</a:t>
            </a:r>
            <a:endParaRPr lang="en-US" sz="4000" dirty="0">
              <a:solidFill>
                <a:srgbClr val="000000"/>
              </a:solidFill>
              <a:latin typeface="KaiTi" pitchFamily="49" charset="-122"/>
              <a:ea typeface="KaiTi" pitchFamily="49" charset="-122"/>
              <a:cs typeface="KaiTi" pitchFamily="49" charset="-122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886" y="4553013"/>
            <a:ext cx="755206" cy="800241"/>
          </a:xfrm>
          <a:prstGeom prst="rect">
            <a:avLst/>
          </a:prstGeom>
        </p:spPr>
      </p:pic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05896" y="1898441"/>
            <a:ext cx="2689378" cy="70788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46AAC5"/>
            </a:solidFill>
            <a:miter lim="800000"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GB" altLang="zh-CN" sz="4000" dirty="0" smtClean="0">
                <a:solidFill>
                  <a:srgbClr val="000000"/>
                </a:solidFill>
                <a:latin typeface="KaiTi" pitchFamily="49" charset="-122"/>
                <a:ea typeface="KaiTi" pitchFamily="49" charset="-122"/>
                <a:cs typeface="KaiTi" pitchFamily="49" charset="-122"/>
              </a:rPr>
              <a:t>…</a:t>
            </a:r>
            <a:r>
              <a:rPr lang="zh-CN" altLang="en-US" sz="4000" dirty="0" smtClean="0">
                <a:solidFill>
                  <a:srgbClr val="000000"/>
                </a:solidFill>
                <a:latin typeface="KaiTi" pitchFamily="49" charset="-122"/>
                <a:ea typeface="KaiTi" pitchFamily="49" charset="-122"/>
                <a:cs typeface="KaiTi" pitchFamily="49" charset="-122"/>
              </a:rPr>
              <a:t>怎么写</a:t>
            </a:r>
            <a:r>
              <a:rPr lang="en-GB" altLang="zh-CN" sz="4000" dirty="0" smtClean="0">
                <a:solidFill>
                  <a:srgbClr val="000000"/>
                </a:solidFill>
                <a:latin typeface="KaiTi" pitchFamily="49" charset="-122"/>
                <a:ea typeface="KaiTi" pitchFamily="49" charset="-122"/>
                <a:cs typeface="KaiTi" pitchFamily="49" charset="-122"/>
              </a:rPr>
              <a:t>?</a:t>
            </a:r>
            <a:endParaRPr lang="en-US" sz="4000" dirty="0">
              <a:solidFill>
                <a:srgbClr val="000000"/>
              </a:solidFill>
              <a:latin typeface="KaiTi" pitchFamily="49" charset="-122"/>
              <a:ea typeface="KaiTi" pitchFamily="49" charset="-122"/>
              <a:cs typeface="KaiTi" pitchFamily="49" charset="-122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1608" y="573587"/>
            <a:ext cx="1259649" cy="1254051"/>
          </a:xfrm>
          <a:prstGeom prst="rect">
            <a:avLst/>
          </a:prstGeom>
        </p:spPr>
      </p:pic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5870011" y="2783298"/>
            <a:ext cx="2677548" cy="7078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rgbClr val="46AAC5"/>
            </a:solidFill>
            <a:miter lim="800000"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GB" altLang="zh-CN" sz="4000" dirty="0" smtClean="0">
                <a:solidFill>
                  <a:srgbClr val="000000"/>
                </a:solidFill>
                <a:latin typeface="KaiTi" pitchFamily="49" charset="-122"/>
                <a:ea typeface="KaiTi" pitchFamily="49" charset="-122"/>
                <a:cs typeface="KaiTi" pitchFamily="49" charset="-122"/>
              </a:rPr>
              <a:t>…</a:t>
            </a:r>
            <a:r>
              <a:rPr lang="zh-CN" altLang="en-US" sz="4000" dirty="0" smtClean="0">
                <a:solidFill>
                  <a:srgbClr val="000000"/>
                </a:solidFill>
                <a:latin typeface="KaiTi" pitchFamily="49" charset="-122"/>
                <a:ea typeface="KaiTi" pitchFamily="49" charset="-122"/>
                <a:cs typeface="KaiTi" pitchFamily="49" charset="-122"/>
              </a:rPr>
              <a:t>怎么念</a:t>
            </a:r>
            <a:r>
              <a:rPr lang="en-GB" altLang="zh-CN" sz="4000" dirty="0" smtClean="0">
                <a:solidFill>
                  <a:srgbClr val="000000"/>
                </a:solidFill>
                <a:latin typeface="KaiTi" pitchFamily="49" charset="-122"/>
                <a:ea typeface="KaiTi" pitchFamily="49" charset="-122"/>
                <a:cs typeface="KaiTi" pitchFamily="49" charset="-122"/>
              </a:rPr>
              <a:t>?</a:t>
            </a:r>
            <a:endParaRPr lang="en-US" sz="4000" dirty="0">
              <a:solidFill>
                <a:srgbClr val="000000"/>
              </a:solidFill>
              <a:latin typeface="KaiTi" pitchFamily="49" charset="-122"/>
              <a:ea typeface="KaiTi" pitchFamily="49" charset="-122"/>
              <a:cs typeface="KaiTi" pitchFamily="49" charset="-122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43166" y="2429355"/>
            <a:ext cx="799446" cy="1061829"/>
          </a:xfrm>
          <a:prstGeom prst="rect">
            <a:avLst/>
          </a:prstGeom>
        </p:spPr>
      </p:pic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347708" y="800613"/>
            <a:ext cx="723900" cy="709613"/>
          </a:xfrm>
          <a:prstGeom prst="ellipse">
            <a:avLst/>
          </a:prstGeom>
          <a:gradFill rotWithShape="1">
            <a:gsLst>
              <a:gs pos="0">
                <a:srgbClr val="FFBE86"/>
              </a:gs>
              <a:gs pos="35001">
                <a:srgbClr val="FFD0AA"/>
              </a:gs>
              <a:gs pos="100000">
                <a:srgbClr val="FFEBDB"/>
              </a:gs>
            </a:gsLst>
            <a:lin ang="16200000" scaled="1"/>
          </a:gradFill>
          <a:ln w="9525">
            <a:solidFill>
              <a:srgbClr val="F69240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48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1</a:t>
            </a:r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2931983" y="218780"/>
            <a:ext cx="723900" cy="709613"/>
          </a:xfrm>
          <a:prstGeom prst="ellipse">
            <a:avLst/>
          </a:prstGeom>
          <a:gradFill rotWithShape="1">
            <a:gsLst>
              <a:gs pos="0">
                <a:srgbClr val="FFBE86"/>
              </a:gs>
              <a:gs pos="35001">
                <a:srgbClr val="FFD0AA"/>
              </a:gs>
              <a:gs pos="100000">
                <a:srgbClr val="FFEBDB"/>
              </a:gs>
            </a:gsLst>
            <a:lin ang="16200000" scaled="1"/>
          </a:gradFill>
          <a:ln w="9525">
            <a:solidFill>
              <a:srgbClr val="F69240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4800" dirty="0">
                <a:solidFill>
                  <a:schemeClr val="dk1"/>
                </a:solidFill>
              </a:rPr>
              <a:t>2</a:t>
            </a:r>
            <a:endParaRPr lang="en-US" sz="4800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4315189" y="2251520"/>
            <a:ext cx="723900" cy="709613"/>
          </a:xfrm>
          <a:prstGeom prst="ellipse">
            <a:avLst/>
          </a:prstGeom>
          <a:gradFill rotWithShape="1">
            <a:gsLst>
              <a:gs pos="0">
                <a:srgbClr val="FFBE86"/>
              </a:gs>
              <a:gs pos="35001">
                <a:srgbClr val="FFD0AA"/>
              </a:gs>
              <a:gs pos="100000">
                <a:srgbClr val="FFEBDB"/>
              </a:gs>
            </a:gsLst>
            <a:lin ang="16200000" scaled="1"/>
          </a:gradFill>
          <a:ln w="9525">
            <a:solidFill>
              <a:srgbClr val="F69240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4800" dirty="0">
                <a:solidFill>
                  <a:schemeClr val="dk1"/>
                </a:solidFill>
              </a:rPr>
              <a:t>3</a:t>
            </a:r>
            <a:endParaRPr lang="en-US" sz="4800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248886" y="3843400"/>
            <a:ext cx="723900" cy="709613"/>
          </a:xfrm>
          <a:prstGeom prst="ellipse">
            <a:avLst/>
          </a:prstGeom>
          <a:gradFill rotWithShape="1">
            <a:gsLst>
              <a:gs pos="0">
                <a:srgbClr val="FFBE86"/>
              </a:gs>
              <a:gs pos="35001">
                <a:srgbClr val="FFD0AA"/>
              </a:gs>
              <a:gs pos="100000">
                <a:srgbClr val="FFEBDB"/>
              </a:gs>
            </a:gsLst>
            <a:lin ang="16200000" scaled="1"/>
          </a:gradFill>
          <a:ln w="9525">
            <a:solidFill>
              <a:srgbClr val="F69240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4800" dirty="0" smtClean="0">
                <a:solidFill>
                  <a:schemeClr val="dk1"/>
                </a:solidFill>
              </a:rPr>
              <a:t>4</a:t>
            </a:r>
            <a:endParaRPr lang="en-US" sz="4800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6750778" y="5353254"/>
            <a:ext cx="2393222" cy="70788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rgbClr val="46AAC5"/>
            </a:solidFill>
            <a:miter lim="800000"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zh-CN" altLang="en-US" sz="4000" dirty="0" smtClean="0">
                <a:solidFill>
                  <a:srgbClr val="000000"/>
                </a:solidFill>
                <a:latin typeface="KaiTi" pitchFamily="49" charset="-122"/>
                <a:ea typeface="KaiTi" pitchFamily="49" charset="-122"/>
                <a:cs typeface="KaiTi" pitchFamily="49" charset="-122"/>
              </a:rPr>
              <a:t>我忘了</a:t>
            </a:r>
            <a:r>
              <a:rPr lang="en-GB" altLang="zh-CN" sz="4000" dirty="0" smtClean="0">
                <a:solidFill>
                  <a:srgbClr val="000000"/>
                </a:solidFill>
                <a:latin typeface="KaiTi" pitchFamily="49" charset="-122"/>
                <a:ea typeface="KaiTi" pitchFamily="49" charset="-122"/>
                <a:cs typeface="KaiTi" pitchFamily="49" charset="-122"/>
              </a:rPr>
              <a:t>…</a:t>
            </a:r>
            <a:endParaRPr lang="en-US" sz="4000" dirty="0">
              <a:solidFill>
                <a:srgbClr val="000000"/>
              </a:solidFill>
              <a:latin typeface="KaiTi" pitchFamily="49" charset="-122"/>
              <a:ea typeface="KaiTi" pitchFamily="49" charset="-122"/>
              <a:cs typeface="KaiTi" pitchFamily="49" charset="-122"/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50778" y="4274335"/>
            <a:ext cx="1078919" cy="1078919"/>
          </a:xfrm>
          <a:prstGeom prst="rect">
            <a:avLst/>
          </a:prstGeom>
        </p:spPr>
      </p:pic>
      <p:sp>
        <p:nvSpPr>
          <p:cNvPr id="23" name="Oval 22"/>
          <p:cNvSpPr>
            <a:spLocks noChangeArrowheads="1"/>
          </p:cNvSpPr>
          <p:nvPr/>
        </p:nvSpPr>
        <p:spPr bwMode="auto">
          <a:xfrm>
            <a:off x="5870011" y="5353254"/>
            <a:ext cx="723900" cy="709613"/>
          </a:xfrm>
          <a:prstGeom prst="ellipse">
            <a:avLst/>
          </a:prstGeom>
          <a:gradFill rotWithShape="1">
            <a:gsLst>
              <a:gs pos="0">
                <a:srgbClr val="FFBE86"/>
              </a:gs>
              <a:gs pos="35001">
                <a:srgbClr val="FFD0AA"/>
              </a:gs>
              <a:gs pos="100000">
                <a:srgbClr val="FFEBDB"/>
              </a:gs>
            </a:gsLst>
            <a:lin ang="16200000" scaled="1"/>
          </a:gradFill>
          <a:ln w="9525">
            <a:solidFill>
              <a:srgbClr val="F69240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4800" dirty="0" smtClean="0">
                <a:solidFill>
                  <a:schemeClr val="dk1"/>
                </a:solidFill>
              </a:rPr>
              <a:t>5</a:t>
            </a:r>
            <a:endParaRPr lang="en-US" sz="4800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6446" y="1355252"/>
            <a:ext cx="3305179" cy="329049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6445" y="1355251"/>
            <a:ext cx="3603631" cy="360363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46446" y="1355252"/>
            <a:ext cx="3603630" cy="381852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46446" y="1560632"/>
            <a:ext cx="3398250" cy="33982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39517" y="783817"/>
            <a:ext cx="3305179" cy="43899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715996" y="2836333"/>
            <a:ext cx="6216338" cy="10156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rgbClr val="46AAC5"/>
            </a:solidFill>
            <a:miter lim="800000"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zh-CN" altLang="en-US" sz="6000" dirty="0" smtClean="0">
                <a:solidFill>
                  <a:srgbClr val="000000"/>
                </a:solidFill>
                <a:latin typeface="KaiTi" pitchFamily="49" charset="-122"/>
                <a:ea typeface="KaiTi" pitchFamily="49" charset="-122"/>
                <a:cs typeface="KaiTi" pitchFamily="49" charset="-122"/>
              </a:rPr>
              <a:t>对不起</a:t>
            </a:r>
            <a:r>
              <a:rPr lang="en-GB" altLang="zh-CN" sz="6000" dirty="0" smtClean="0">
                <a:solidFill>
                  <a:srgbClr val="000000"/>
                </a:solidFill>
                <a:latin typeface="KaiTi" pitchFamily="49" charset="-122"/>
                <a:ea typeface="KaiTi" pitchFamily="49" charset="-122"/>
                <a:cs typeface="KaiTi" pitchFamily="49" charset="-122"/>
              </a:rPr>
              <a:t>,</a:t>
            </a:r>
            <a:r>
              <a:rPr lang="zh-CN" altLang="en-US" sz="6000" dirty="0" smtClean="0">
                <a:solidFill>
                  <a:srgbClr val="000000"/>
                </a:solidFill>
                <a:latin typeface="KaiTi" pitchFamily="49" charset="-122"/>
                <a:ea typeface="KaiTi" pitchFamily="49" charset="-122"/>
                <a:cs typeface="KaiTi" pitchFamily="49" charset="-122"/>
              </a:rPr>
              <a:t>我迟到了</a:t>
            </a:r>
            <a:r>
              <a:rPr lang="en-GB" altLang="zh-CN" sz="6000" dirty="0" smtClean="0">
                <a:solidFill>
                  <a:srgbClr val="000000"/>
                </a:solidFill>
                <a:latin typeface="KaiTi" pitchFamily="49" charset="-122"/>
                <a:ea typeface="KaiTi" pitchFamily="49" charset="-122"/>
                <a:cs typeface="KaiTi" pitchFamily="49" charset="-122"/>
              </a:rPr>
              <a:t>!</a:t>
            </a:r>
            <a:endParaRPr lang="en-US" sz="6000" dirty="0">
              <a:solidFill>
                <a:srgbClr val="000000"/>
              </a:solidFill>
              <a:latin typeface="KaiTi" pitchFamily="49" charset="-122"/>
              <a:ea typeface="KaiTi" pitchFamily="49" charset="-122"/>
              <a:cs typeface="KaiTi" pitchFamily="49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92477" y="3851996"/>
            <a:ext cx="5603321" cy="923330"/>
          </a:xfrm>
          <a:prstGeom prst="rect">
            <a:avLst/>
          </a:prstGeom>
          <a:noFill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5400" dirty="0" smtClean="0">
                <a:solidFill>
                  <a:srgbClr val="376092"/>
                </a:solidFill>
              </a:rPr>
              <a:t>   Sorry I’m late!</a:t>
            </a:r>
            <a:endParaRPr lang="en-US" sz="5400" dirty="0">
              <a:solidFill>
                <a:srgbClr val="37609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80447" y="1866900"/>
            <a:ext cx="594746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 err="1" smtClean="0">
                <a:solidFill>
                  <a:schemeClr val="bg1">
                    <a:lumMod val="50000"/>
                  </a:schemeClr>
                </a:solidFill>
              </a:rPr>
              <a:t>Duìbuqǐ</a:t>
            </a:r>
            <a:r>
              <a:rPr lang="en-US" sz="4800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4800" dirty="0" err="1" smtClean="0">
                <a:solidFill>
                  <a:schemeClr val="bg1">
                    <a:lumMod val="50000"/>
                  </a:schemeClr>
                </a:solidFill>
              </a:rPr>
              <a:t>wǒ</a:t>
            </a:r>
            <a:r>
              <a:rPr lang="en-US" sz="48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4800" dirty="0" err="1" smtClean="0">
                <a:solidFill>
                  <a:schemeClr val="bg1">
                    <a:lumMod val="50000"/>
                  </a:schemeClr>
                </a:solidFill>
              </a:rPr>
              <a:t>chí</a:t>
            </a:r>
            <a:r>
              <a:rPr lang="en-US" sz="48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4800" dirty="0" err="1" smtClean="0">
                <a:solidFill>
                  <a:schemeClr val="bg1">
                    <a:lumMod val="50000"/>
                  </a:schemeClr>
                </a:solidFill>
              </a:rPr>
              <a:t>dào</a:t>
            </a:r>
            <a:r>
              <a:rPr lang="en-US" sz="4800" dirty="0" smtClean="0">
                <a:solidFill>
                  <a:schemeClr val="bg1">
                    <a:lumMod val="50000"/>
                  </a:schemeClr>
                </a:solidFill>
                <a:ea typeface="宋体" pitchFamily="2" charset="-122"/>
              </a:rPr>
              <a:t> le!</a:t>
            </a:r>
            <a:endParaRPr lang="en-US" sz="48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228" y="1866900"/>
            <a:ext cx="2277768" cy="27333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49416" y="1682221"/>
            <a:ext cx="8269781" cy="4832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1. Sorry I’m late!</a:t>
            </a:r>
          </a:p>
          <a:p>
            <a:endParaRPr lang="en-US" sz="2800" dirty="0" smtClean="0"/>
          </a:p>
          <a:p>
            <a:r>
              <a:rPr lang="en-US" sz="2800" dirty="0" smtClean="0"/>
              <a:t>2. How do you say… in English?</a:t>
            </a:r>
          </a:p>
          <a:p>
            <a:endParaRPr lang="en-US" sz="2800" dirty="0" smtClean="0"/>
          </a:p>
          <a:p>
            <a:r>
              <a:rPr lang="en-US" sz="2800" dirty="0" smtClean="0"/>
              <a:t>3. I have forgotten…</a:t>
            </a:r>
          </a:p>
          <a:p>
            <a:endParaRPr lang="en-US" sz="2800" dirty="0" smtClean="0"/>
          </a:p>
          <a:p>
            <a:r>
              <a:rPr lang="en-US" sz="2800" dirty="0" smtClean="0"/>
              <a:t>4. How do you write…</a:t>
            </a:r>
          </a:p>
          <a:p>
            <a:endParaRPr lang="en-US" sz="2800" dirty="0" smtClean="0"/>
          </a:p>
          <a:p>
            <a:r>
              <a:rPr lang="en-US" sz="2800" dirty="0" smtClean="0"/>
              <a:t>5. How do you read…</a:t>
            </a:r>
          </a:p>
          <a:p>
            <a:endParaRPr lang="en-US" sz="2800" dirty="0" smtClean="0"/>
          </a:p>
          <a:p>
            <a:r>
              <a:rPr lang="en-US" sz="2800" dirty="0" smtClean="0"/>
              <a:t>6. How do you say… in Chinese?</a:t>
            </a:r>
            <a:endParaRPr lang="en-US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5891" y="330568"/>
            <a:ext cx="2703306" cy="270330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416" y="330568"/>
            <a:ext cx="2363368" cy="14729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834</TotalTime>
  <Words>430</Words>
  <Application>Microsoft Office PowerPoint</Application>
  <PresentationFormat>On-screen Show (4:3)</PresentationFormat>
  <Paragraphs>85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FangSong</vt:lpstr>
      <vt:lpstr>KaiTi</vt:lpstr>
      <vt:lpstr>宋体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Miriam Storrs-Fox</dc:creator>
  <cp:lastModifiedBy>WilliamsM</cp:lastModifiedBy>
  <cp:revision>23</cp:revision>
  <dcterms:created xsi:type="dcterms:W3CDTF">2012-10-29T09:03:26Z</dcterms:created>
  <dcterms:modified xsi:type="dcterms:W3CDTF">2016-09-21T09:12:39Z</dcterms:modified>
</cp:coreProperties>
</file>